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2" r:id="rId1"/>
  </p:sldMasterIdLst>
  <p:notesMasterIdLst>
    <p:notesMasterId r:id="rId53"/>
  </p:notesMasterIdLst>
  <p:sldIdLst>
    <p:sldId id="258" r:id="rId2"/>
    <p:sldId id="287" r:id="rId3"/>
    <p:sldId id="288" r:id="rId4"/>
    <p:sldId id="289" r:id="rId5"/>
    <p:sldId id="290" r:id="rId6"/>
    <p:sldId id="291" r:id="rId7"/>
    <p:sldId id="292" r:id="rId8"/>
    <p:sldId id="293" r:id="rId9"/>
    <p:sldId id="294" r:id="rId10"/>
    <p:sldId id="295" r:id="rId11"/>
    <p:sldId id="296" r:id="rId12"/>
    <p:sldId id="297" r:id="rId13"/>
    <p:sldId id="298" r:id="rId14"/>
    <p:sldId id="299" r:id="rId15"/>
    <p:sldId id="300" r:id="rId16"/>
    <p:sldId id="301" r:id="rId17"/>
    <p:sldId id="302" r:id="rId18"/>
    <p:sldId id="303" r:id="rId19"/>
    <p:sldId id="304" r:id="rId20"/>
    <p:sldId id="305" r:id="rId21"/>
    <p:sldId id="306" r:id="rId22"/>
    <p:sldId id="307" r:id="rId23"/>
    <p:sldId id="308" r:id="rId24"/>
    <p:sldId id="309" r:id="rId25"/>
    <p:sldId id="310" r:id="rId26"/>
    <p:sldId id="311" r:id="rId27"/>
    <p:sldId id="312" r:id="rId28"/>
    <p:sldId id="313" r:id="rId29"/>
    <p:sldId id="314" r:id="rId30"/>
    <p:sldId id="315" r:id="rId31"/>
    <p:sldId id="316" r:id="rId32"/>
    <p:sldId id="317" r:id="rId33"/>
    <p:sldId id="318" r:id="rId34"/>
    <p:sldId id="319" r:id="rId35"/>
    <p:sldId id="320" r:id="rId36"/>
    <p:sldId id="321" r:id="rId37"/>
    <p:sldId id="322" r:id="rId38"/>
    <p:sldId id="323" r:id="rId39"/>
    <p:sldId id="324" r:id="rId40"/>
    <p:sldId id="325" r:id="rId41"/>
    <p:sldId id="326" r:id="rId42"/>
    <p:sldId id="327" r:id="rId43"/>
    <p:sldId id="328" r:id="rId44"/>
    <p:sldId id="329" r:id="rId45"/>
    <p:sldId id="330" r:id="rId46"/>
    <p:sldId id="332" r:id="rId47"/>
    <p:sldId id="333" r:id="rId48"/>
    <p:sldId id="331" r:id="rId49"/>
    <p:sldId id="334" r:id="rId50"/>
    <p:sldId id="283" r:id="rId51"/>
    <p:sldId id="335" r:id="rId52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318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D1B48"/>
    <a:srgbClr val="DB1D4E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C68185B-CF3E-B643-9CC2-FD232A87879C}" v="268" dt="2020-01-28T23:37:33.45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0941"/>
    <p:restoredTop sz="86455"/>
  </p:normalViewPr>
  <p:slideViewPr>
    <p:cSldViewPr snapToGrid="0">
      <p:cViewPr varScale="1">
        <p:scale>
          <a:sx n="95" d="100"/>
          <a:sy n="95" d="100"/>
        </p:scale>
        <p:origin x="336" y="192"/>
      </p:cViewPr>
      <p:guideLst>
        <p:guide orient="horz" pos="3181"/>
        <p:guide pos="3840"/>
      </p:guideLst>
    </p:cSldViewPr>
  </p:slideViewPr>
  <p:outlineViewPr>
    <p:cViewPr>
      <p:scale>
        <a:sx n="100" d="100"/>
        <a:sy n="100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80" d="100"/>
          <a:sy n="80" d="100"/>
        </p:scale>
        <p:origin x="3176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microsoft.com/office/2016/11/relationships/changesInfo" Target="changesInfos/changesInfo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drigo Rivera" userId="1ef23300daa5b37d" providerId="LiveId" clId="{CC68185B-CF3E-B643-9CC2-FD232A87879C}"/>
    <pc:docChg chg="addSld modSld">
      <pc:chgData name="Rodrigo Rivera" userId="1ef23300daa5b37d" providerId="LiveId" clId="{CC68185B-CF3E-B643-9CC2-FD232A87879C}" dt="2020-01-28T23:37:33.457" v="31"/>
      <pc:docMkLst>
        <pc:docMk/>
      </pc:docMkLst>
      <pc:sldChg chg="modNotesTx">
        <pc:chgData name="Rodrigo Rivera" userId="1ef23300daa5b37d" providerId="LiveId" clId="{CC68185B-CF3E-B643-9CC2-FD232A87879C}" dt="2020-01-28T23:34:47.443" v="0" actId="20577"/>
        <pc:sldMkLst>
          <pc:docMk/>
          <pc:sldMk cId="0" sldId="258"/>
        </pc:sldMkLst>
      </pc:sldChg>
      <pc:sldChg chg="addSp modSp add">
        <pc:chgData name="Rodrigo Rivera" userId="1ef23300daa5b37d" providerId="LiveId" clId="{CC68185B-CF3E-B643-9CC2-FD232A87879C}" dt="2020-01-28T23:37:33.457" v="31"/>
        <pc:sldMkLst>
          <pc:docMk/>
          <pc:sldMk cId="1831286433" sldId="335"/>
        </pc:sldMkLst>
        <pc:spChg chg="mod">
          <ac:chgData name="Rodrigo Rivera" userId="1ef23300daa5b37d" providerId="LiveId" clId="{CC68185B-CF3E-B643-9CC2-FD232A87879C}" dt="2020-01-28T23:35:09.195" v="8" actId="20577"/>
          <ac:spMkLst>
            <pc:docMk/>
            <pc:sldMk cId="1831286433" sldId="335"/>
            <ac:spMk id="2" creationId="{72A05444-1A27-4C49-B4F9-BDFE0B65F71E}"/>
          </ac:spMkLst>
        </pc:spChg>
        <pc:spChg chg="add mod">
          <ac:chgData name="Rodrigo Rivera" userId="1ef23300daa5b37d" providerId="LiveId" clId="{CC68185B-CF3E-B643-9CC2-FD232A87879C}" dt="2020-01-28T23:37:33.457" v="31"/>
          <ac:spMkLst>
            <pc:docMk/>
            <pc:sldMk cId="1831286433" sldId="335"/>
            <ac:spMk id="4" creationId="{7BF54E52-E506-0643-9D03-FB0F072623A3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7" name="Google Shape;26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586984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688645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017019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707958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503221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978199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889786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17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834252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18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9195745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491305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4549258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9088183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21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8653307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22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077184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23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6817668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24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4364376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25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8392421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26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4108879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27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678536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28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1776906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29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53696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4536965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30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610916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31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7571181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32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3441533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33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1095380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34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2288847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35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8354273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36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633340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37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8206750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38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9748596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39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437091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737647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40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5836997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41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264488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42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7563678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43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6014189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44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7225675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45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8722458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46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1826121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47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1637271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48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3638552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49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370051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104278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79126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324693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981796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440612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peaker">
  <p:cSld name="Speak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/>
          <p:nvPr/>
        </p:nvSpPr>
        <p:spPr>
          <a:xfrm>
            <a:off x="0" y="6772940"/>
            <a:ext cx="12192000" cy="85060"/>
          </a:xfrm>
          <a:prstGeom prst="rect">
            <a:avLst/>
          </a:prstGeom>
          <a:solidFill>
            <a:srgbClr val="AAC50B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9;p3"/>
          <p:cNvSpPr txBox="1">
            <a:spLocks noGrp="1"/>
          </p:cNvSpPr>
          <p:nvPr>
            <p:ph type="body" idx="1"/>
          </p:nvPr>
        </p:nvSpPr>
        <p:spPr>
          <a:xfrm>
            <a:off x="4952416" y="2047258"/>
            <a:ext cx="5803900" cy="1960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Arial"/>
              <a:buNone/>
              <a:defRPr sz="6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20" name="Google Shape;20;p3"/>
          <p:cNvSpPr txBox="1">
            <a:spLocks noGrp="1"/>
          </p:cNvSpPr>
          <p:nvPr>
            <p:ph type="body" idx="2"/>
          </p:nvPr>
        </p:nvSpPr>
        <p:spPr>
          <a:xfrm>
            <a:off x="6116583" y="4190514"/>
            <a:ext cx="4639733" cy="3941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body" idx="3"/>
          </p:nvPr>
        </p:nvSpPr>
        <p:spPr>
          <a:xfrm>
            <a:off x="6116583" y="5117646"/>
            <a:ext cx="4639733" cy="1383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" name="Google Shape;22;p3"/>
          <p:cNvSpPr>
            <a:spLocks noGrp="1"/>
          </p:cNvSpPr>
          <p:nvPr>
            <p:ph type="pic" idx="4"/>
          </p:nvPr>
        </p:nvSpPr>
        <p:spPr>
          <a:xfrm>
            <a:off x="1018584" y="1101667"/>
            <a:ext cx="3481387" cy="3482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pic>
        <p:nvPicPr>
          <p:cNvPr id="23" name="Google Shape;23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-5400000">
            <a:off x="-172868" y="5699770"/>
            <a:ext cx="1204330" cy="202069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3"/>
          <p:cNvSpPr/>
          <p:nvPr/>
        </p:nvSpPr>
        <p:spPr>
          <a:xfrm>
            <a:off x="10194586" y="-1997414"/>
            <a:ext cx="3994827" cy="3994827"/>
          </a:xfrm>
          <a:prstGeom prst="pie">
            <a:avLst>
              <a:gd name="adj1" fmla="val 5396160"/>
              <a:gd name="adj2" fmla="val 10809062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Cover+partners">
  <p:cSld name="2_Cover+partners">
    <p:bg>
      <p:bgPr>
        <a:solidFill>
          <a:srgbClr val="AAC50B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8"/>
          <p:cNvPicPr preferRelativeResize="0"/>
          <p:nvPr/>
        </p:nvPicPr>
        <p:blipFill rotWithShape="1">
          <a:blip r:embed="rId2">
            <a:alphaModFix/>
          </a:blip>
          <a:srcRect b="40050"/>
          <a:stretch/>
        </p:blipFill>
        <p:spPr>
          <a:xfrm rot="-5400000">
            <a:off x="9483100" y="2054836"/>
            <a:ext cx="3500015" cy="662114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8"/>
          <p:cNvPicPr preferRelativeResize="0"/>
          <p:nvPr/>
        </p:nvPicPr>
        <p:blipFill rotWithShape="1">
          <a:blip r:embed="rId3">
            <a:alphaModFix/>
          </a:blip>
          <a:srcRect t="50017"/>
          <a:stretch/>
        </p:blipFill>
        <p:spPr>
          <a:xfrm>
            <a:off x="0" y="4133741"/>
            <a:ext cx="12192001" cy="272426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8"/>
          <p:cNvSpPr txBox="1">
            <a:spLocks noGrp="1"/>
          </p:cNvSpPr>
          <p:nvPr>
            <p:ph type="body" idx="1"/>
          </p:nvPr>
        </p:nvSpPr>
        <p:spPr>
          <a:xfrm>
            <a:off x="1052215" y="635886"/>
            <a:ext cx="7977485" cy="43540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Arial"/>
              <a:buNone/>
              <a:defRPr sz="6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9" name="Google Shape;69;p8"/>
          <p:cNvSpPr txBox="1">
            <a:spLocks noGrp="1"/>
          </p:cNvSpPr>
          <p:nvPr>
            <p:ph type="body" idx="2"/>
          </p:nvPr>
        </p:nvSpPr>
        <p:spPr>
          <a:xfrm>
            <a:off x="1052215" y="5595431"/>
            <a:ext cx="2457467" cy="43760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cxnSp>
        <p:nvCxnSpPr>
          <p:cNvPr id="70" name="Google Shape;70;p8"/>
          <p:cNvCxnSpPr/>
          <p:nvPr/>
        </p:nvCxnSpPr>
        <p:spPr>
          <a:xfrm>
            <a:off x="5715001" y="5785757"/>
            <a:ext cx="5600700" cy="0"/>
          </a:xfrm>
          <a:prstGeom prst="straightConnector1">
            <a:avLst/>
          </a:prstGeom>
          <a:noFill/>
          <a:ln w="57150" cap="flat" cmpd="sng">
            <a:solidFill>
              <a:schemeClr val="lt1"/>
            </a:solidFill>
            <a:prstDash val="dash"/>
            <a:miter lim="800000"/>
            <a:headEnd type="none" w="sm" len="sm"/>
            <a:tailEnd type="none" w="sm" len="sm"/>
          </a:ln>
        </p:spPr>
      </p:cxnSp>
      <p:cxnSp>
        <p:nvCxnSpPr>
          <p:cNvPr id="71" name="Google Shape;71;p8"/>
          <p:cNvCxnSpPr/>
          <p:nvPr/>
        </p:nvCxnSpPr>
        <p:spPr>
          <a:xfrm>
            <a:off x="11283043" y="4310743"/>
            <a:ext cx="0" cy="1475014"/>
          </a:xfrm>
          <a:prstGeom prst="straightConnector1">
            <a:avLst/>
          </a:prstGeom>
          <a:noFill/>
          <a:ln w="57150" cap="flat" cmpd="sng">
            <a:solidFill>
              <a:schemeClr val="lt1"/>
            </a:solidFill>
            <a:prstDash val="dash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00">
          <p15:clr>
            <a:srgbClr val="FBAE40"/>
          </p15:clr>
        </p15:guide>
        <p15:guide id="2" orient="horz" pos="2496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Speaker">
  <p:cSld name="1_Speaker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9"/>
          <p:cNvSpPr/>
          <p:nvPr/>
        </p:nvSpPr>
        <p:spPr>
          <a:xfrm>
            <a:off x="0" y="6772940"/>
            <a:ext cx="12192000" cy="85060"/>
          </a:xfrm>
          <a:prstGeom prst="rect">
            <a:avLst/>
          </a:prstGeom>
          <a:solidFill>
            <a:srgbClr val="AAC50B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" name="Google Shape;74;p9"/>
          <p:cNvSpPr txBox="1">
            <a:spLocks noGrp="1"/>
          </p:cNvSpPr>
          <p:nvPr>
            <p:ph type="body" idx="1"/>
          </p:nvPr>
        </p:nvSpPr>
        <p:spPr>
          <a:xfrm>
            <a:off x="4952416" y="2047258"/>
            <a:ext cx="5803900" cy="19603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Arial"/>
              <a:buNone/>
              <a:defRPr sz="6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5" name="Google Shape;75;p9"/>
          <p:cNvSpPr txBox="1">
            <a:spLocks noGrp="1"/>
          </p:cNvSpPr>
          <p:nvPr>
            <p:ph type="body" idx="2"/>
          </p:nvPr>
        </p:nvSpPr>
        <p:spPr>
          <a:xfrm>
            <a:off x="6116583" y="4190514"/>
            <a:ext cx="4639733" cy="3941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6" name="Google Shape;76;p9"/>
          <p:cNvSpPr txBox="1">
            <a:spLocks noGrp="1"/>
          </p:cNvSpPr>
          <p:nvPr>
            <p:ph type="body" idx="3"/>
          </p:nvPr>
        </p:nvSpPr>
        <p:spPr>
          <a:xfrm>
            <a:off x="6116583" y="5117646"/>
            <a:ext cx="4639733" cy="13833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Google Shape;77;p9"/>
          <p:cNvSpPr>
            <a:spLocks noGrp="1"/>
          </p:cNvSpPr>
          <p:nvPr>
            <p:ph type="pic" idx="4"/>
          </p:nvPr>
        </p:nvSpPr>
        <p:spPr>
          <a:xfrm>
            <a:off x="1018584" y="1101667"/>
            <a:ext cx="3481387" cy="3482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78" name="Google Shape;78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-5400000">
            <a:off x="-172868" y="5699770"/>
            <a:ext cx="1204330" cy="202069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9"/>
          <p:cNvSpPr/>
          <p:nvPr/>
        </p:nvSpPr>
        <p:spPr>
          <a:xfrm>
            <a:off x="10194586" y="-1997414"/>
            <a:ext cx="3994827" cy="3994827"/>
          </a:xfrm>
          <a:prstGeom prst="pie">
            <a:avLst>
              <a:gd name="adj1" fmla="val 5396160"/>
              <a:gd name="adj2" fmla="val 10809062"/>
            </a:avLst>
          </a:prstGeom>
          <a:solidFill>
            <a:srgbClr val="AAC50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Speaker: bio">
  <p:cSld name="1_Speaker: bio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0"/>
          <p:cNvSpPr/>
          <p:nvPr/>
        </p:nvSpPr>
        <p:spPr>
          <a:xfrm>
            <a:off x="0" y="6772940"/>
            <a:ext cx="12192000" cy="85060"/>
          </a:xfrm>
          <a:prstGeom prst="rect">
            <a:avLst/>
          </a:prstGeom>
          <a:solidFill>
            <a:srgbClr val="AAC50B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" name="Google Shape;82;p10"/>
          <p:cNvSpPr txBox="1">
            <a:spLocks noGrp="1"/>
          </p:cNvSpPr>
          <p:nvPr>
            <p:ph type="body" idx="1"/>
          </p:nvPr>
        </p:nvSpPr>
        <p:spPr>
          <a:xfrm>
            <a:off x="3139624" y="365123"/>
            <a:ext cx="7847862" cy="6051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30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3" name="Google Shape;83;p10"/>
          <p:cNvSpPr txBox="1">
            <a:spLocks noGrp="1"/>
          </p:cNvSpPr>
          <p:nvPr>
            <p:ph type="body" idx="2"/>
          </p:nvPr>
        </p:nvSpPr>
        <p:spPr>
          <a:xfrm>
            <a:off x="796243" y="2541481"/>
            <a:ext cx="884512" cy="3693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4" name="Google Shape;84;p10"/>
          <p:cNvSpPr txBox="1">
            <a:spLocks noGrp="1"/>
          </p:cNvSpPr>
          <p:nvPr>
            <p:ph type="body" idx="3"/>
          </p:nvPr>
        </p:nvSpPr>
        <p:spPr>
          <a:xfrm>
            <a:off x="796242" y="3493118"/>
            <a:ext cx="2159000" cy="648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5" name="Google Shape;85;p10"/>
          <p:cNvSpPr txBox="1"/>
          <p:nvPr/>
        </p:nvSpPr>
        <p:spPr>
          <a:xfrm rot="-5400000">
            <a:off x="8840264" y="2512345"/>
            <a:ext cx="5941050" cy="16466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100" b="1">
                <a:solidFill>
                  <a:srgbClr val="AAC50B"/>
                </a:solidFill>
                <a:latin typeface="Arial"/>
                <a:ea typeface="Arial"/>
                <a:cs typeface="Arial"/>
                <a:sym typeface="Arial"/>
              </a:rPr>
              <a:t>about me</a:t>
            </a:r>
            <a:endParaRPr sz="10100" b="1">
              <a:solidFill>
                <a:srgbClr val="AAC50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10"/>
          <p:cNvSpPr>
            <a:spLocks noGrp="1"/>
          </p:cNvSpPr>
          <p:nvPr>
            <p:ph type="pic" idx="4"/>
          </p:nvPr>
        </p:nvSpPr>
        <p:spPr>
          <a:xfrm>
            <a:off x="796242" y="365122"/>
            <a:ext cx="2060615" cy="20615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7" name="Google Shape;87;p10"/>
          <p:cNvSpPr txBox="1">
            <a:spLocks noGrp="1"/>
          </p:cNvSpPr>
          <p:nvPr>
            <p:ph type="body" idx="5"/>
          </p:nvPr>
        </p:nvSpPr>
        <p:spPr>
          <a:xfrm>
            <a:off x="796242" y="2974142"/>
            <a:ext cx="1274488" cy="3693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88" name="Google Shape;88;p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-5400000">
            <a:off x="-172868" y="5699770"/>
            <a:ext cx="1204330" cy="2020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ontact: basic">
  <p:cSld name="1_Contact: basic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1"/>
          <p:cNvSpPr/>
          <p:nvPr/>
        </p:nvSpPr>
        <p:spPr>
          <a:xfrm>
            <a:off x="0" y="6772940"/>
            <a:ext cx="12192000" cy="85060"/>
          </a:xfrm>
          <a:prstGeom prst="rect">
            <a:avLst/>
          </a:prstGeom>
          <a:solidFill>
            <a:srgbClr val="AAC50B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11"/>
          <p:cNvSpPr txBox="1">
            <a:spLocks noGrp="1"/>
          </p:cNvSpPr>
          <p:nvPr>
            <p:ph type="body" idx="1"/>
          </p:nvPr>
        </p:nvSpPr>
        <p:spPr>
          <a:xfrm>
            <a:off x="938280" y="1426345"/>
            <a:ext cx="9865282" cy="648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AC50B"/>
              </a:buClr>
              <a:buSzPts val="4800"/>
              <a:buFont typeface="Arial"/>
              <a:buNone/>
              <a:defRPr sz="4800" b="1" i="0" u="none" strike="noStrike" cap="none">
                <a:solidFill>
                  <a:srgbClr val="AAC50B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2" name="Google Shape;92;p11"/>
          <p:cNvSpPr txBox="1"/>
          <p:nvPr/>
        </p:nvSpPr>
        <p:spPr>
          <a:xfrm rot="-5400000">
            <a:off x="9019740" y="2400979"/>
            <a:ext cx="5429692" cy="18620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500" b="1">
                <a:solidFill>
                  <a:srgbClr val="AAC50B"/>
                </a:solidFill>
                <a:latin typeface="Arial"/>
                <a:ea typeface="Arial"/>
                <a:cs typeface="Arial"/>
                <a:sym typeface="Arial"/>
              </a:rPr>
              <a:t>contact</a:t>
            </a:r>
            <a:endParaRPr sz="11500" b="1">
              <a:solidFill>
                <a:srgbClr val="AAC50B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11"/>
          <p:cNvSpPr txBox="1"/>
          <p:nvPr/>
        </p:nvSpPr>
        <p:spPr>
          <a:xfrm>
            <a:off x="938280" y="868043"/>
            <a:ext cx="975360" cy="3693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e-mail:</a:t>
            </a:r>
            <a:endParaRPr sz="1800" b="1" i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11"/>
          <p:cNvSpPr txBox="1"/>
          <p:nvPr/>
        </p:nvSpPr>
        <p:spPr>
          <a:xfrm>
            <a:off x="938280" y="2514493"/>
            <a:ext cx="975360" cy="369332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phone:</a:t>
            </a:r>
            <a:endParaRPr sz="1800" b="1" i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11"/>
          <p:cNvSpPr txBox="1">
            <a:spLocks noGrp="1"/>
          </p:cNvSpPr>
          <p:nvPr>
            <p:ph type="body" idx="2"/>
          </p:nvPr>
        </p:nvSpPr>
        <p:spPr>
          <a:xfrm>
            <a:off x="938280" y="3054843"/>
            <a:ext cx="9865282" cy="648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AC50B"/>
              </a:buClr>
              <a:buSzPts val="4800"/>
              <a:buFont typeface="Arial"/>
              <a:buNone/>
              <a:defRPr sz="4800" b="1" i="0" u="none" strike="noStrike" cap="none">
                <a:solidFill>
                  <a:srgbClr val="AAC50B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6" name="Google Shape;96;p11"/>
          <p:cNvSpPr txBox="1">
            <a:spLocks noGrp="1"/>
          </p:cNvSpPr>
          <p:nvPr>
            <p:ph type="body" idx="3"/>
          </p:nvPr>
        </p:nvSpPr>
        <p:spPr>
          <a:xfrm>
            <a:off x="938280" y="3983034"/>
            <a:ext cx="9865282" cy="648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AC50B"/>
              </a:buClr>
              <a:buSzPts val="4800"/>
              <a:buFont typeface="Arial"/>
              <a:buNone/>
              <a:defRPr sz="4800" b="1" i="0" u="none" strike="noStrike" cap="none">
                <a:solidFill>
                  <a:srgbClr val="AAC50B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97" name="Google Shape;97;p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-5400000">
            <a:off x="-172868" y="5699770"/>
            <a:ext cx="1204330" cy="2020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Cover+partners">
  <p:cSld name="3_Cover+partners">
    <p:bg>
      <p:bgPr>
        <a:solidFill>
          <a:srgbClr val="AAC50B"/>
        </a:solid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3"/>
          <p:cNvSpPr txBox="1"/>
          <p:nvPr/>
        </p:nvSpPr>
        <p:spPr>
          <a:xfrm>
            <a:off x="921748" y="182880"/>
            <a:ext cx="9472204" cy="26468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thx.</a:t>
            </a:r>
            <a:endParaRPr sz="166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6" name="Google Shape;116;p13"/>
          <p:cNvPicPr preferRelativeResize="0"/>
          <p:nvPr/>
        </p:nvPicPr>
        <p:blipFill rotWithShape="1">
          <a:blip r:embed="rId2">
            <a:alphaModFix/>
          </a:blip>
          <a:srcRect b="40050"/>
          <a:stretch/>
        </p:blipFill>
        <p:spPr>
          <a:xfrm rot="-5400000">
            <a:off x="9483100" y="2054836"/>
            <a:ext cx="3500015" cy="6621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3"/>
          <p:cNvPicPr preferRelativeResize="0"/>
          <p:nvPr/>
        </p:nvPicPr>
        <p:blipFill rotWithShape="1">
          <a:blip r:embed="rId3">
            <a:alphaModFix/>
          </a:blip>
          <a:srcRect t="50017"/>
          <a:stretch/>
        </p:blipFill>
        <p:spPr>
          <a:xfrm>
            <a:off x="0" y="4133741"/>
            <a:ext cx="12192001" cy="272426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8" name="Google Shape;118;p13"/>
          <p:cNvCxnSpPr/>
          <p:nvPr/>
        </p:nvCxnSpPr>
        <p:spPr>
          <a:xfrm>
            <a:off x="0" y="5785757"/>
            <a:ext cx="11315701" cy="0"/>
          </a:xfrm>
          <a:prstGeom prst="straightConnector1">
            <a:avLst/>
          </a:prstGeom>
          <a:noFill/>
          <a:ln w="57150" cap="flat" cmpd="sng">
            <a:solidFill>
              <a:schemeClr val="lt1"/>
            </a:solidFill>
            <a:prstDash val="dash"/>
            <a:miter lim="800000"/>
            <a:headEnd type="none" w="sm" len="sm"/>
            <a:tailEnd type="none" w="sm" len="sm"/>
          </a:ln>
        </p:spPr>
      </p:cxnSp>
      <p:cxnSp>
        <p:nvCxnSpPr>
          <p:cNvPr id="119" name="Google Shape;119;p13"/>
          <p:cNvCxnSpPr/>
          <p:nvPr/>
        </p:nvCxnSpPr>
        <p:spPr>
          <a:xfrm>
            <a:off x="11283043" y="4310743"/>
            <a:ext cx="0" cy="1475014"/>
          </a:xfrm>
          <a:prstGeom prst="straightConnector1">
            <a:avLst/>
          </a:prstGeom>
          <a:noFill/>
          <a:ln w="57150" cap="flat" cmpd="sng">
            <a:solidFill>
              <a:schemeClr val="lt1"/>
            </a:solidFill>
            <a:prstDash val="dash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00">
          <p15:clr>
            <a:srgbClr val="FBAE40"/>
          </p15:clr>
        </p15:guide>
        <p15:guide id="2" orient="horz" pos="2496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4" r:id="rId2"/>
    <p:sldLayoutId id="2147483655" r:id="rId3"/>
    <p:sldLayoutId id="2147483656" r:id="rId4"/>
    <p:sldLayoutId id="2147483657" r:id="rId5"/>
    <p:sldLayoutId id="2147483659" r:id="rId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hyperlink" Target="https://machinelearningmastery.com/time-series-forecasting-long-short-term-memory-network-python/" TargetMode="External"/><Relationship Id="rId3" Type="http://schemas.openxmlformats.org/officeDocument/2006/relationships/hyperlink" Target="https://swethmandava16.wordpress.com/2017/10/27/backpropogation-for-dummies/" TargetMode="External"/><Relationship Id="rId7" Type="http://schemas.openxmlformats.org/officeDocument/2006/relationships/hyperlink" Target="https://medium.com/m/global-identity?redirectUrl=https%3A%2F%2Fblog.statsbot.co%2Ftime-series-prediction-using-recurrent-neural-networks-lstms-807fa6ca7f" TargetMode="External"/><Relationship Id="rId2" Type="http://schemas.openxmlformats.org/officeDocument/2006/relationships/hyperlink" Target="https://mattmazur.com/2015/03/17/a-step-by-step-backpropagation-example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owardsdatascience.com/understanding-gru-networks-2ef37df6c9be?gi=3e17099050c1" TargetMode="External"/><Relationship Id="rId11" Type="http://schemas.openxmlformats.org/officeDocument/2006/relationships/hyperlink" Target="https://jalammar.github.io/feedforward-neural-networks-visual-interactive/" TargetMode="External"/><Relationship Id="rId5" Type="http://schemas.openxmlformats.org/officeDocument/2006/relationships/hyperlink" Target="https://towardsdatascience.com/illustrated-guide-to-lstms-and-gru-s-a-step-by-step-explanation-44e9eb85bf21?gi=7b2fb431a801" TargetMode="External"/><Relationship Id="rId10" Type="http://schemas.openxmlformats.org/officeDocument/2006/relationships/hyperlink" Target="https://towardsdatascience.com/understanding-gru-networks-2ef37df6c9be" TargetMode="External"/><Relationship Id="rId4" Type="http://schemas.openxmlformats.org/officeDocument/2006/relationships/hyperlink" Target="https://mc.ai/a-dummies-guide-to-gradient-descent-and-backpropagation/" TargetMode="External"/><Relationship Id="rId9" Type="http://schemas.openxmlformats.org/officeDocument/2006/relationships/hyperlink" Target="https://jalammar.github.io/visual-interactive-guide-basics-neural-networks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1061122" y="931704"/>
            <a:ext cx="9035645" cy="3815899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000" dirty="0"/>
              <a:t>Working with Sequential Data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3695967" y="3528403"/>
            <a:ext cx="6400800" cy="12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Arial"/>
              <a:buNone/>
              <a:defRPr sz="6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 algn="r"/>
            <a:r>
              <a:rPr lang="en-US" sz="2000" b="0" dirty="0"/>
              <a:t>Alexey </a:t>
            </a:r>
            <a:r>
              <a:rPr lang="en-US" sz="2000" b="0" dirty="0" err="1"/>
              <a:t>Zaytsev</a:t>
            </a:r>
            <a:endParaRPr lang="en-US" sz="2000" b="0" i="1" dirty="0"/>
          </a:p>
          <a:p>
            <a:pPr algn="r"/>
            <a:r>
              <a:rPr lang="en-US" sz="2000" b="0" dirty="0"/>
              <a:t>Rodrigo Rivera</a:t>
            </a:r>
            <a:endParaRPr lang="en-US" dirty="0"/>
          </a:p>
        </p:txBody>
      </p:sp>
      <p:sp>
        <p:nvSpPr>
          <p:cNvPr id="9" name="Subtitle 1"/>
          <p:cNvSpPr txBox="1">
            <a:spLocks/>
          </p:cNvSpPr>
          <p:nvPr/>
        </p:nvSpPr>
        <p:spPr>
          <a:xfrm>
            <a:off x="3204795" y="5938164"/>
            <a:ext cx="6400800" cy="340032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0" indent="0" algn="ctr" defTabSz="914400" rtl="0" eaLnBrk="1" latinLnBrk="0" hangingPunct="1">
              <a:spcBef>
                <a:spcPts val="800"/>
              </a:spcBef>
              <a:buFont typeface="Arial" pitchFamily="34" charset="0"/>
              <a:buNone/>
              <a:defRPr sz="3200" b="0" kern="1200">
                <a:solidFill>
                  <a:srgbClr val="595959"/>
                </a:solidFill>
                <a:latin typeface="Arial Unicode MS"/>
                <a:ea typeface="+mn-ea"/>
                <a:cs typeface="Arial Unicode MS"/>
              </a:defRPr>
            </a:lvl1pPr>
            <a:lvl2pPr marL="457200" indent="0" algn="ctr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None/>
              <a:defRPr sz="3200" b="0" kern="1200">
                <a:solidFill>
                  <a:schemeClr val="tx1">
                    <a:tint val="75000"/>
                  </a:schemeClr>
                </a:solidFill>
                <a:latin typeface="Arial Unicode MS"/>
                <a:ea typeface="+mn-ea"/>
                <a:cs typeface="Arial Unicode MS"/>
              </a:defRPr>
            </a:lvl2pPr>
            <a:lvl3pPr marL="914400" indent="0" algn="ctr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None/>
              <a:defRPr sz="3200" b="0" kern="1200">
                <a:solidFill>
                  <a:schemeClr val="tx1">
                    <a:tint val="75000"/>
                  </a:schemeClr>
                </a:solidFill>
                <a:latin typeface="Arial Unicode MS"/>
                <a:ea typeface="+mn-ea"/>
                <a:cs typeface="Arial Unicode MS"/>
              </a:defRPr>
            </a:lvl3pPr>
            <a:lvl4pPr marL="1371600" indent="0" algn="ctr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None/>
              <a:defRPr sz="3200" b="0" kern="1200">
                <a:solidFill>
                  <a:schemeClr val="tx1">
                    <a:tint val="75000"/>
                  </a:schemeClr>
                </a:solidFill>
                <a:latin typeface="Arial Unicode MS"/>
                <a:ea typeface="+mn-ea"/>
                <a:cs typeface="Arial Unicode MS"/>
              </a:defRPr>
            </a:lvl4pPr>
            <a:lvl5pPr marL="1828800" indent="0" algn="ctr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None/>
              <a:defRPr sz="3200" b="0" kern="1200">
                <a:solidFill>
                  <a:schemeClr val="tx1">
                    <a:tint val="75000"/>
                  </a:schemeClr>
                </a:solidFill>
                <a:latin typeface="Arial Unicode MS"/>
                <a:ea typeface="+mn-ea"/>
                <a:cs typeface="Arial Unicode MS"/>
              </a:defRPr>
            </a:lvl5pPr>
            <a:lvl6pPr marL="2286000" indent="0" algn="ctr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ts val="300"/>
              </a:spcBef>
              <a:buClr>
                <a:schemeClr val="accent2"/>
              </a:buClr>
              <a:buFont typeface="Wingdings" pitchFamily="2" charset="2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January, 2020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640580" y="386862"/>
            <a:ext cx="10577147" cy="137271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000" dirty="0"/>
              <a:t>Stating the Problem</a:t>
            </a:r>
            <a:endParaRPr lang="ru-RU" sz="4000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A2CA2421-F5D8-6447-86A4-B8E4CC0896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81326" y="3617499"/>
            <a:ext cx="766034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RU" altLang="en-RU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RU" altLang="en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4FDE400-DC53-BB4F-816D-28DCFA4CADBC}"/>
              </a:ext>
            </a:extLst>
          </p:cNvPr>
          <p:cNvSpPr/>
          <p:nvPr/>
        </p:nvSpPr>
        <p:spPr>
          <a:xfrm>
            <a:off x="974272" y="1113480"/>
            <a:ext cx="903033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222222"/>
                </a:solidFill>
                <a:latin typeface="Helvetica" pitchFamily="2" charset="0"/>
              </a:rPr>
              <a:t>Say you’re helping a friend who wants to buy a house. She was quoted $400,000 for a 2000 </a:t>
            </a:r>
            <a:r>
              <a:rPr lang="en-GB" dirty="0" err="1">
                <a:solidFill>
                  <a:srgbClr val="222222"/>
                </a:solidFill>
                <a:latin typeface="Helvetica" pitchFamily="2" charset="0"/>
              </a:rPr>
              <a:t>sq</a:t>
            </a:r>
            <a:r>
              <a:rPr lang="en-GB" dirty="0">
                <a:solidFill>
                  <a:srgbClr val="222222"/>
                </a:solidFill>
                <a:latin typeface="Helvetica" pitchFamily="2" charset="0"/>
              </a:rPr>
              <a:t> ft house (185 meters). Is this a good price or not?</a:t>
            </a:r>
            <a:endParaRPr lang="en-RU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6857D76-065B-4F47-86AD-3A49AD9F57D5}"/>
              </a:ext>
            </a:extLst>
          </p:cNvPr>
          <p:cNvSpPr/>
          <p:nvPr/>
        </p:nvSpPr>
        <p:spPr>
          <a:xfrm>
            <a:off x="2410944" y="1613022"/>
            <a:ext cx="759366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GB" b="1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If we apply our model to the three data points we have, how good of a job would it do?</a:t>
            </a:r>
          </a:p>
          <a:p>
            <a:br>
              <a:rPr lang="en-GB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RU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Picture 7" descr="A close up of a map&#10;&#10;Description automatically generated">
            <a:extLst>
              <a:ext uri="{FF2B5EF4-FFF2-40B4-BE49-F238E27FC236}">
                <a16:creationId xmlns:a16="http://schemas.microsoft.com/office/drawing/2014/main" id="{C450D8BE-5B47-C94D-AA30-2190B4FB34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7206" y="3047099"/>
            <a:ext cx="6835735" cy="3731545"/>
          </a:xfrm>
          <a:prstGeom prst="rect">
            <a:avLst/>
          </a:prstGeom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81C4D977-A6AE-924D-9730-60F3318EC1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0605705"/>
              </p:ext>
            </p:extLst>
          </p:nvPr>
        </p:nvGraphicFramePr>
        <p:xfrm>
          <a:off x="1553696" y="1858740"/>
          <a:ext cx="10515600" cy="1158240"/>
        </p:xfrm>
        <a:graphic>
          <a:graphicData uri="http://schemas.openxmlformats.org/drawingml/2006/table">
            <a:tbl>
              <a:tblPr/>
              <a:tblGrid>
                <a:gridCol w="2103120">
                  <a:extLst>
                    <a:ext uri="{9D8B030D-6E8A-4147-A177-3AD203B41FA5}">
                      <a16:colId xmlns:a16="http://schemas.microsoft.com/office/drawing/2014/main" val="2300114150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983900450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622383002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3697637732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58011704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base"/>
                      <a:r>
                        <a:rPr lang="en-GB" b="1">
                          <a:effectLst/>
                          <a:latin typeface="inherit"/>
                        </a:rPr>
                        <a:t>Area (x)</a:t>
                      </a:r>
                    </a:p>
                  </a:txBody>
                  <a:tcPr marL="47625" marR="47625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GB" b="1">
                          <a:effectLst/>
                          <a:latin typeface="inherit"/>
                        </a:rPr>
                        <a:t>Price ($1000) (</a:t>
                      </a:r>
                      <a:r>
                        <a:rPr lang="en-GB" b="1">
                          <a:solidFill>
                            <a:srgbClr val="31A2DA"/>
                          </a:solidFill>
                          <a:effectLst/>
                          <a:latin typeface="inherit"/>
                        </a:rPr>
                        <a:t>y_</a:t>
                      </a:r>
                      <a:r>
                        <a:rPr lang="en-GB" b="1">
                          <a:effectLst/>
                          <a:latin typeface="inherit"/>
                        </a:rPr>
                        <a:t>)</a:t>
                      </a:r>
                    </a:p>
                  </a:txBody>
                  <a:tcPr marL="47625" marR="47625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GB" b="1">
                          <a:effectLst/>
                          <a:latin typeface="inherit"/>
                        </a:rPr>
                        <a:t>Prediction (</a:t>
                      </a:r>
                      <a:r>
                        <a:rPr lang="en-GB" b="1">
                          <a:solidFill>
                            <a:srgbClr val="EC008C"/>
                          </a:solidFill>
                          <a:effectLst/>
                          <a:latin typeface="inherit"/>
                        </a:rPr>
                        <a:t>y</a:t>
                      </a:r>
                      <a:r>
                        <a:rPr lang="en-GB" b="1">
                          <a:effectLst/>
                          <a:latin typeface="inherit"/>
                        </a:rPr>
                        <a:t>)</a:t>
                      </a:r>
                    </a:p>
                  </a:txBody>
                  <a:tcPr marL="47625" marR="47625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GB" b="1">
                          <a:solidFill>
                            <a:srgbClr val="31A2DA"/>
                          </a:solidFill>
                          <a:effectLst/>
                          <a:latin typeface="inherit"/>
                        </a:rPr>
                        <a:t>y_</a:t>
                      </a:r>
                      <a:r>
                        <a:rPr lang="en-GB" b="1">
                          <a:effectLst/>
                          <a:latin typeface="inherit"/>
                        </a:rPr>
                        <a:t>-</a:t>
                      </a:r>
                      <a:r>
                        <a:rPr lang="en-GB" b="1">
                          <a:solidFill>
                            <a:srgbClr val="EC008C"/>
                          </a:solidFill>
                          <a:effectLst/>
                          <a:latin typeface="inherit"/>
                        </a:rPr>
                        <a:t>y</a:t>
                      </a:r>
                      <a:endParaRPr lang="en-GB" b="1">
                        <a:effectLst/>
                        <a:latin typeface="inherit"/>
                      </a:endParaRPr>
                    </a:p>
                  </a:txBody>
                  <a:tcPr marL="47625" marR="47625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GB" b="1">
                          <a:effectLst/>
                          <a:latin typeface="inherit"/>
                        </a:rPr>
                        <a:t>(</a:t>
                      </a:r>
                      <a:r>
                        <a:rPr lang="en-GB" b="1">
                          <a:solidFill>
                            <a:srgbClr val="31A2DA"/>
                          </a:solidFill>
                          <a:effectLst/>
                          <a:latin typeface="inherit"/>
                        </a:rPr>
                        <a:t>y_</a:t>
                      </a:r>
                      <a:r>
                        <a:rPr lang="en-GB" b="1">
                          <a:effectLst/>
                          <a:latin typeface="inherit"/>
                        </a:rPr>
                        <a:t>-</a:t>
                      </a:r>
                      <a:r>
                        <a:rPr lang="en-GB" b="1">
                          <a:solidFill>
                            <a:srgbClr val="EC008C"/>
                          </a:solidFill>
                          <a:effectLst/>
                          <a:latin typeface="inherit"/>
                        </a:rPr>
                        <a:t>y</a:t>
                      </a:r>
                      <a:r>
                        <a:rPr lang="en-GB" b="1">
                          <a:effectLst/>
                          <a:latin typeface="inherit"/>
                        </a:rPr>
                        <a:t>)²</a:t>
                      </a:r>
                    </a:p>
                  </a:txBody>
                  <a:tcPr marL="47625" marR="47625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343417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base"/>
                      <a:r>
                        <a:rPr lang="en-RU">
                          <a:effectLst/>
                          <a:latin typeface="inherit"/>
                        </a:rPr>
                        <a:t>2,104</a:t>
                      </a:r>
                    </a:p>
                  </a:txBody>
                  <a:tcPr marL="47625" marR="47625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RU">
                          <a:solidFill>
                            <a:srgbClr val="31A2DA"/>
                          </a:solidFill>
                          <a:effectLst/>
                          <a:latin typeface="inherit"/>
                        </a:rPr>
                        <a:t>399.9</a:t>
                      </a:r>
                    </a:p>
                  </a:txBody>
                  <a:tcPr marL="47625" marR="47625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RU">
                          <a:solidFill>
                            <a:srgbClr val="EC008C"/>
                          </a:solidFill>
                          <a:effectLst/>
                          <a:latin typeface="inherit"/>
                        </a:rPr>
                        <a:t>379</a:t>
                      </a:r>
                    </a:p>
                  </a:txBody>
                  <a:tcPr marL="47625" marR="47625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RU">
                          <a:solidFill>
                            <a:srgbClr val="CAB900"/>
                          </a:solidFill>
                          <a:effectLst/>
                          <a:latin typeface="inherit"/>
                        </a:rPr>
                        <a:t>21</a:t>
                      </a:r>
                    </a:p>
                  </a:txBody>
                  <a:tcPr marL="47625" marR="47625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RU">
                          <a:solidFill>
                            <a:srgbClr val="CAB900"/>
                          </a:solidFill>
                          <a:effectLst/>
                          <a:latin typeface="inherit"/>
                        </a:rPr>
                        <a:t>449</a:t>
                      </a:r>
                    </a:p>
                  </a:txBody>
                  <a:tcPr marL="47625" marR="47625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8131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base"/>
                      <a:r>
                        <a:rPr lang="en-RU">
                          <a:effectLst/>
                          <a:latin typeface="inherit"/>
                        </a:rPr>
                        <a:t>1,600</a:t>
                      </a:r>
                    </a:p>
                  </a:txBody>
                  <a:tcPr marL="47625" marR="47625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RU">
                          <a:solidFill>
                            <a:srgbClr val="31A2DA"/>
                          </a:solidFill>
                          <a:effectLst/>
                          <a:latin typeface="inherit"/>
                        </a:rPr>
                        <a:t>329.9</a:t>
                      </a:r>
                    </a:p>
                  </a:txBody>
                  <a:tcPr marL="47625" marR="47625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RU">
                          <a:solidFill>
                            <a:srgbClr val="EC008C"/>
                          </a:solidFill>
                          <a:effectLst/>
                          <a:latin typeface="inherit"/>
                        </a:rPr>
                        <a:t>288</a:t>
                      </a:r>
                    </a:p>
                  </a:txBody>
                  <a:tcPr marL="47625" marR="47625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RU">
                          <a:solidFill>
                            <a:srgbClr val="CAB900"/>
                          </a:solidFill>
                          <a:effectLst/>
                          <a:latin typeface="inherit"/>
                        </a:rPr>
                        <a:t>42</a:t>
                      </a:r>
                    </a:p>
                  </a:txBody>
                  <a:tcPr marL="47625" marR="47625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RU">
                          <a:solidFill>
                            <a:srgbClr val="CAB900"/>
                          </a:solidFill>
                          <a:effectLst/>
                          <a:latin typeface="inherit"/>
                        </a:rPr>
                        <a:t>1756</a:t>
                      </a:r>
                    </a:p>
                  </a:txBody>
                  <a:tcPr marL="47625" marR="47625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22457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base"/>
                      <a:r>
                        <a:rPr lang="en-RU" dirty="0">
                          <a:effectLst/>
                          <a:latin typeface="inherit"/>
                        </a:rPr>
                        <a:t>2,400</a:t>
                      </a:r>
                    </a:p>
                  </a:txBody>
                  <a:tcPr marL="47625" marR="47625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RU" dirty="0">
                          <a:solidFill>
                            <a:srgbClr val="31A2DA"/>
                          </a:solidFill>
                          <a:effectLst/>
                          <a:latin typeface="inherit"/>
                        </a:rPr>
                        <a:t>369</a:t>
                      </a:r>
                    </a:p>
                  </a:txBody>
                  <a:tcPr marL="47625" marR="47625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RU">
                          <a:solidFill>
                            <a:srgbClr val="EC008C"/>
                          </a:solidFill>
                          <a:effectLst/>
                          <a:latin typeface="inherit"/>
                        </a:rPr>
                        <a:t>432</a:t>
                      </a:r>
                    </a:p>
                  </a:txBody>
                  <a:tcPr marL="47625" marR="47625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RU">
                          <a:solidFill>
                            <a:srgbClr val="CAB900"/>
                          </a:solidFill>
                          <a:effectLst/>
                          <a:latin typeface="inherit"/>
                        </a:rPr>
                        <a:t>-63</a:t>
                      </a:r>
                    </a:p>
                  </a:txBody>
                  <a:tcPr marL="47625" marR="47625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RU" dirty="0">
                          <a:solidFill>
                            <a:srgbClr val="CAB900"/>
                          </a:solidFill>
                          <a:effectLst/>
                          <a:latin typeface="inherit"/>
                        </a:rPr>
                        <a:t>3969</a:t>
                      </a:r>
                    </a:p>
                  </a:txBody>
                  <a:tcPr marL="47625" marR="47625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03764570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EC76FC1C-A32D-B14B-AE12-E25BC56533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6048598"/>
              </p:ext>
            </p:extLst>
          </p:nvPr>
        </p:nvGraphicFramePr>
        <p:xfrm>
          <a:off x="9368679" y="3139440"/>
          <a:ext cx="2545975" cy="320040"/>
        </p:xfrm>
        <a:graphic>
          <a:graphicData uri="http://schemas.openxmlformats.org/drawingml/2006/table">
            <a:tbl>
              <a:tblPr/>
              <a:tblGrid>
                <a:gridCol w="1394224">
                  <a:extLst>
                    <a:ext uri="{9D8B030D-6E8A-4147-A177-3AD203B41FA5}">
                      <a16:colId xmlns:a16="http://schemas.microsoft.com/office/drawing/2014/main" val="3592959476"/>
                    </a:ext>
                  </a:extLst>
                </a:gridCol>
                <a:gridCol w="1151751">
                  <a:extLst>
                    <a:ext uri="{9D8B030D-6E8A-4147-A177-3AD203B41FA5}">
                      <a16:colId xmlns:a16="http://schemas.microsoft.com/office/drawing/2014/main" val="408737584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 fontAlgn="base"/>
                      <a:r>
                        <a:rPr lang="en-GB" sz="1600" dirty="0">
                          <a:solidFill>
                            <a:srgbClr val="666666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Average:</a:t>
                      </a:r>
                      <a:endParaRPr lang="en-GB" sz="1600" dirty="0">
                        <a:solidFill>
                          <a:srgbClr val="EC008C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7625" marR="47625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RU" sz="1600" b="1" dirty="0">
                          <a:solidFill>
                            <a:srgbClr val="CAB9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2,058</a:t>
                      </a:r>
                      <a:endParaRPr lang="en-RU" sz="1600" dirty="0">
                        <a:solidFill>
                          <a:srgbClr val="CAB900"/>
                        </a:solidFill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47625" marR="47625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428711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939448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640580" y="386862"/>
            <a:ext cx="10577147" cy="137271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000" dirty="0"/>
              <a:t>Stating the Problem</a:t>
            </a:r>
            <a:endParaRPr lang="ru-RU" sz="4000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A2CA2421-F5D8-6447-86A4-B8E4CC0896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81326" y="3617499"/>
            <a:ext cx="766034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RU" altLang="en-RU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RU" altLang="en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4FDE400-DC53-BB4F-816D-28DCFA4CADBC}"/>
              </a:ext>
            </a:extLst>
          </p:cNvPr>
          <p:cNvSpPr/>
          <p:nvPr/>
        </p:nvSpPr>
        <p:spPr>
          <a:xfrm>
            <a:off x="974272" y="1113480"/>
            <a:ext cx="903033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222222"/>
                </a:solidFill>
                <a:latin typeface="Helvetica" pitchFamily="2" charset="0"/>
              </a:rPr>
              <a:t>Say you’re helping a friend who wants to buy a house. She was quoted $400,000 for a 2000 </a:t>
            </a:r>
            <a:r>
              <a:rPr lang="en-GB" dirty="0" err="1">
                <a:solidFill>
                  <a:srgbClr val="222222"/>
                </a:solidFill>
                <a:latin typeface="Helvetica" pitchFamily="2" charset="0"/>
              </a:rPr>
              <a:t>sq</a:t>
            </a:r>
            <a:r>
              <a:rPr lang="en-GB" dirty="0">
                <a:solidFill>
                  <a:srgbClr val="222222"/>
                </a:solidFill>
                <a:latin typeface="Helvetica" pitchFamily="2" charset="0"/>
              </a:rPr>
              <a:t> ft house (185 meters). Is this a good price or not?</a:t>
            </a:r>
            <a:endParaRPr lang="en-RU" dirty="0"/>
          </a:p>
        </p:txBody>
      </p:sp>
      <p:pic>
        <p:nvPicPr>
          <p:cNvPr id="8" name="Picture 7" descr="A close up of a map&#10;&#10;Description automatically generated">
            <a:extLst>
              <a:ext uri="{FF2B5EF4-FFF2-40B4-BE49-F238E27FC236}">
                <a16:creationId xmlns:a16="http://schemas.microsoft.com/office/drawing/2014/main" id="{C450D8BE-5B47-C94D-AA30-2190B4FB34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7206" y="3047099"/>
            <a:ext cx="6835735" cy="3731545"/>
          </a:xfrm>
          <a:prstGeom prst="rect">
            <a:avLst/>
          </a:prstGeom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81C4D977-A6AE-924D-9730-60F3318EC1E3}"/>
              </a:ext>
            </a:extLst>
          </p:cNvPr>
          <p:cNvGraphicFramePr>
            <a:graphicFrameLocks noGrp="1"/>
          </p:cNvGraphicFramePr>
          <p:nvPr/>
        </p:nvGraphicFramePr>
        <p:xfrm>
          <a:off x="1553696" y="1858740"/>
          <a:ext cx="10515600" cy="1158240"/>
        </p:xfrm>
        <a:graphic>
          <a:graphicData uri="http://schemas.openxmlformats.org/drawingml/2006/table">
            <a:tbl>
              <a:tblPr/>
              <a:tblGrid>
                <a:gridCol w="2103120">
                  <a:extLst>
                    <a:ext uri="{9D8B030D-6E8A-4147-A177-3AD203B41FA5}">
                      <a16:colId xmlns:a16="http://schemas.microsoft.com/office/drawing/2014/main" val="2300114150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983900450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622383002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3697637732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58011704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base"/>
                      <a:r>
                        <a:rPr lang="en-GB" b="1">
                          <a:effectLst/>
                          <a:latin typeface="inherit"/>
                        </a:rPr>
                        <a:t>Area (x)</a:t>
                      </a:r>
                    </a:p>
                  </a:txBody>
                  <a:tcPr marL="47625" marR="47625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GB" b="1">
                          <a:effectLst/>
                          <a:latin typeface="inherit"/>
                        </a:rPr>
                        <a:t>Price ($1000) (</a:t>
                      </a:r>
                      <a:r>
                        <a:rPr lang="en-GB" b="1">
                          <a:solidFill>
                            <a:srgbClr val="31A2DA"/>
                          </a:solidFill>
                          <a:effectLst/>
                          <a:latin typeface="inherit"/>
                        </a:rPr>
                        <a:t>y_</a:t>
                      </a:r>
                      <a:r>
                        <a:rPr lang="en-GB" b="1">
                          <a:effectLst/>
                          <a:latin typeface="inherit"/>
                        </a:rPr>
                        <a:t>)</a:t>
                      </a:r>
                    </a:p>
                  </a:txBody>
                  <a:tcPr marL="47625" marR="47625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GB" b="1">
                          <a:effectLst/>
                          <a:latin typeface="inherit"/>
                        </a:rPr>
                        <a:t>Prediction (</a:t>
                      </a:r>
                      <a:r>
                        <a:rPr lang="en-GB" b="1">
                          <a:solidFill>
                            <a:srgbClr val="EC008C"/>
                          </a:solidFill>
                          <a:effectLst/>
                          <a:latin typeface="inherit"/>
                        </a:rPr>
                        <a:t>y</a:t>
                      </a:r>
                      <a:r>
                        <a:rPr lang="en-GB" b="1">
                          <a:effectLst/>
                          <a:latin typeface="inherit"/>
                        </a:rPr>
                        <a:t>)</a:t>
                      </a:r>
                    </a:p>
                  </a:txBody>
                  <a:tcPr marL="47625" marR="47625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GB" b="1">
                          <a:solidFill>
                            <a:srgbClr val="31A2DA"/>
                          </a:solidFill>
                          <a:effectLst/>
                          <a:latin typeface="inherit"/>
                        </a:rPr>
                        <a:t>y_</a:t>
                      </a:r>
                      <a:r>
                        <a:rPr lang="en-GB" b="1">
                          <a:effectLst/>
                          <a:latin typeface="inherit"/>
                        </a:rPr>
                        <a:t>-</a:t>
                      </a:r>
                      <a:r>
                        <a:rPr lang="en-GB" b="1">
                          <a:solidFill>
                            <a:srgbClr val="EC008C"/>
                          </a:solidFill>
                          <a:effectLst/>
                          <a:latin typeface="inherit"/>
                        </a:rPr>
                        <a:t>y</a:t>
                      </a:r>
                      <a:endParaRPr lang="en-GB" b="1">
                        <a:effectLst/>
                        <a:latin typeface="inherit"/>
                      </a:endParaRPr>
                    </a:p>
                  </a:txBody>
                  <a:tcPr marL="47625" marR="47625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GB" b="1">
                          <a:effectLst/>
                          <a:latin typeface="inherit"/>
                        </a:rPr>
                        <a:t>(</a:t>
                      </a:r>
                      <a:r>
                        <a:rPr lang="en-GB" b="1">
                          <a:solidFill>
                            <a:srgbClr val="31A2DA"/>
                          </a:solidFill>
                          <a:effectLst/>
                          <a:latin typeface="inherit"/>
                        </a:rPr>
                        <a:t>y_</a:t>
                      </a:r>
                      <a:r>
                        <a:rPr lang="en-GB" b="1">
                          <a:effectLst/>
                          <a:latin typeface="inherit"/>
                        </a:rPr>
                        <a:t>-</a:t>
                      </a:r>
                      <a:r>
                        <a:rPr lang="en-GB" b="1">
                          <a:solidFill>
                            <a:srgbClr val="EC008C"/>
                          </a:solidFill>
                          <a:effectLst/>
                          <a:latin typeface="inherit"/>
                        </a:rPr>
                        <a:t>y</a:t>
                      </a:r>
                      <a:r>
                        <a:rPr lang="en-GB" b="1">
                          <a:effectLst/>
                          <a:latin typeface="inherit"/>
                        </a:rPr>
                        <a:t>)²</a:t>
                      </a:r>
                    </a:p>
                  </a:txBody>
                  <a:tcPr marL="47625" marR="47625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343417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base"/>
                      <a:r>
                        <a:rPr lang="en-RU">
                          <a:effectLst/>
                          <a:latin typeface="inherit"/>
                        </a:rPr>
                        <a:t>2,104</a:t>
                      </a:r>
                    </a:p>
                  </a:txBody>
                  <a:tcPr marL="47625" marR="47625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RU">
                          <a:solidFill>
                            <a:srgbClr val="31A2DA"/>
                          </a:solidFill>
                          <a:effectLst/>
                          <a:latin typeface="inherit"/>
                        </a:rPr>
                        <a:t>399.9</a:t>
                      </a:r>
                    </a:p>
                  </a:txBody>
                  <a:tcPr marL="47625" marR="47625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RU">
                          <a:solidFill>
                            <a:srgbClr val="EC008C"/>
                          </a:solidFill>
                          <a:effectLst/>
                          <a:latin typeface="inherit"/>
                        </a:rPr>
                        <a:t>379</a:t>
                      </a:r>
                    </a:p>
                  </a:txBody>
                  <a:tcPr marL="47625" marR="47625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RU">
                          <a:solidFill>
                            <a:srgbClr val="CAB900"/>
                          </a:solidFill>
                          <a:effectLst/>
                          <a:latin typeface="inherit"/>
                        </a:rPr>
                        <a:t>21</a:t>
                      </a:r>
                    </a:p>
                  </a:txBody>
                  <a:tcPr marL="47625" marR="47625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RU">
                          <a:solidFill>
                            <a:srgbClr val="CAB900"/>
                          </a:solidFill>
                          <a:effectLst/>
                          <a:latin typeface="inherit"/>
                        </a:rPr>
                        <a:t>449</a:t>
                      </a:r>
                    </a:p>
                  </a:txBody>
                  <a:tcPr marL="47625" marR="47625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8131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base"/>
                      <a:r>
                        <a:rPr lang="en-RU">
                          <a:effectLst/>
                          <a:latin typeface="inherit"/>
                        </a:rPr>
                        <a:t>1,600</a:t>
                      </a:r>
                    </a:p>
                  </a:txBody>
                  <a:tcPr marL="47625" marR="47625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RU">
                          <a:solidFill>
                            <a:srgbClr val="31A2DA"/>
                          </a:solidFill>
                          <a:effectLst/>
                          <a:latin typeface="inherit"/>
                        </a:rPr>
                        <a:t>329.9</a:t>
                      </a:r>
                    </a:p>
                  </a:txBody>
                  <a:tcPr marL="47625" marR="47625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RU">
                          <a:solidFill>
                            <a:srgbClr val="EC008C"/>
                          </a:solidFill>
                          <a:effectLst/>
                          <a:latin typeface="inherit"/>
                        </a:rPr>
                        <a:t>288</a:t>
                      </a:r>
                    </a:p>
                  </a:txBody>
                  <a:tcPr marL="47625" marR="47625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RU">
                          <a:solidFill>
                            <a:srgbClr val="CAB900"/>
                          </a:solidFill>
                          <a:effectLst/>
                          <a:latin typeface="inherit"/>
                        </a:rPr>
                        <a:t>42</a:t>
                      </a:r>
                    </a:p>
                  </a:txBody>
                  <a:tcPr marL="47625" marR="47625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RU">
                          <a:solidFill>
                            <a:srgbClr val="CAB900"/>
                          </a:solidFill>
                          <a:effectLst/>
                          <a:latin typeface="inherit"/>
                        </a:rPr>
                        <a:t>1756</a:t>
                      </a:r>
                    </a:p>
                  </a:txBody>
                  <a:tcPr marL="47625" marR="47625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22457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base"/>
                      <a:r>
                        <a:rPr lang="en-RU">
                          <a:effectLst/>
                          <a:latin typeface="inherit"/>
                        </a:rPr>
                        <a:t>2,400</a:t>
                      </a:r>
                    </a:p>
                  </a:txBody>
                  <a:tcPr marL="47625" marR="47625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RU">
                          <a:solidFill>
                            <a:srgbClr val="31A2DA"/>
                          </a:solidFill>
                          <a:effectLst/>
                          <a:latin typeface="inherit"/>
                        </a:rPr>
                        <a:t>369</a:t>
                      </a:r>
                    </a:p>
                  </a:txBody>
                  <a:tcPr marL="47625" marR="47625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RU">
                          <a:solidFill>
                            <a:srgbClr val="EC008C"/>
                          </a:solidFill>
                          <a:effectLst/>
                          <a:latin typeface="inherit"/>
                        </a:rPr>
                        <a:t>432</a:t>
                      </a:r>
                    </a:p>
                  </a:txBody>
                  <a:tcPr marL="47625" marR="47625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RU">
                          <a:solidFill>
                            <a:srgbClr val="CAB900"/>
                          </a:solidFill>
                          <a:effectLst/>
                          <a:latin typeface="inherit"/>
                        </a:rPr>
                        <a:t>-63</a:t>
                      </a:r>
                    </a:p>
                  </a:txBody>
                  <a:tcPr marL="47625" marR="47625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RU" dirty="0">
                          <a:solidFill>
                            <a:srgbClr val="CAB900"/>
                          </a:solidFill>
                          <a:effectLst/>
                          <a:latin typeface="inherit"/>
                        </a:rPr>
                        <a:t>3969</a:t>
                      </a:r>
                    </a:p>
                  </a:txBody>
                  <a:tcPr marL="47625" marR="47625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03764570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EC76FC1C-A32D-B14B-AE12-E25BC565333B}"/>
              </a:ext>
            </a:extLst>
          </p:cNvPr>
          <p:cNvGraphicFramePr>
            <a:graphicFrameLocks noGrp="1"/>
          </p:cNvGraphicFramePr>
          <p:nvPr/>
        </p:nvGraphicFramePr>
        <p:xfrm>
          <a:off x="9368679" y="3139440"/>
          <a:ext cx="2545975" cy="289560"/>
        </p:xfrm>
        <a:graphic>
          <a:graphicData uri="http://schemas.openxmlformats.org/drawingml/2006/table">
            <a:tbl>
              <a:tblPr/>
              <a:tblGrid>
                <a:gridCol w="1394224">
                  <a:extLst>
                    <a:ext uri="{9D8B030D-6E8A-4147-A177-3AD203B41FA5}">
                      <a16:colId xmlns:a16="http://schemas.microsoft.com/office/drawing/2014/main" val="3592959476"/>
                    </a:ext>
                  </a:extLst>
                </a:gridCol>
                <a:gridCol w="1151751">
                  <a:extLst>
                    <a:ext uri="{9D8B030D-6E8A-4147-A177-3AD203B41FA5}">
                      <a16:colId xmlns:a16="http://schemas.microsoft.com/office/drawing/2014/main" val="408737584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 fontAlgn="base"/>
                      <a:r>
                        <a:rPr lang="en-GB">
                          <a:solidFill>
                            <a:srgbClr val="666666"/>
                          </a:solidFill>
                          <a:effectLst/>
                          <a:latin typeface="inherit"/>
                        </a:rPr>
                        <a:t>Average:</a:t>
                      </a:r>
                      <a:endParaRPr lang="en-GB">
                        <a:solidFill>
                          <a:srgbClr val="EC008C"/>
                        </a:solidFill>
                        <a:effectLst/>
                        <a:latin typeface="inherit"/>
                      </a:endParaRPr>
                    </a:p>
                  </a:txBody>
                  <a:tcPr marL="47625" marR="47625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RU" b="1" dirty="0">
                          <a:solidFill>
                            <a:srgbClr val="CAB900"/>
                          </a:solidFill>
                          <a:effectLst/>
                          <a:latin typeface="inherit"/>
                        </a:rPr>
                        <a:t>2,058</a:t>
                      </a:r>
                      <a:endParaRPr lang="en-RU" dirty="0">
                        <a:solidFill>
                          <a:srgbClr val="CAB900"/>
                        </a:solidFill>
                        <a:effectLst/>
                        <a:latin typeface="inherit"/>
                      </a:endParaRPr>
                    </a:p>
                  </a:txBody>
                  <a:tcPr marL="47625" marR="47625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42871115"/>
                  </a:ext>
                </a:extLst>
              </a:tr>
            </a:tbl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6F49F685-67DE-6B4C-ADF8-45F441487ED7}"/>
              </a:ext>
            </a:extLst>
          </p:cNvPr>
          <p:cNvSpPr/>
          <p:nvPr/>
        </p:nvSpPr>
        <p:spPr>
          <a:xfrm>
            <a:off x="9523321" y="3713665"/>
            <a:ext cx="254597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31A2D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actual price value</a:t>
            </a:r>
            <a:endParaRPr lang="en-GB" sz="1600" dirty="0">
              <a:solidFill>
                <a:srgbClr val="22222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 </a:t>
            </a:r>
            <a:r>
              <a:rPr lang="en-GB" sz="1600" dirty="0">
                <a:solidFill>
                  <a:srgbClr val="EC008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predicted price value</a:t>
            </a:r>
            <a:endParaRPr lang="en-GB" sz="1600" dirty="0">
              <a:solidFill>
                <a:srgbClr val="22222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 </a:t>
            </a:r>
            <a:r>
              <a:rPr lang="en-GB" sz="1600" dirty="0">
                <a:solidFill>
                  <a:srgbClr val="CAB9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difference between them</a:t>
            </a:r>
            <a:endParaRPr lang="en-RU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1E371BF-DB70-AC4B-BC92-14809E52DDD0}"/>
              </a:ext>
            </a:extLst>
          </p:cNvPr>
          <p:cNvSpPr/>
          <p:nvPr/>
        </p:nvSpPr>
        <p:spPr>
          <a:xfrm>
            <a:off x="2410944" y="1613022"/>
            <a:ext cx="759366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GB" b="1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If we apply our model to the three data points we have, how good of a job would it do?</a:t>
            </a:r>
          </a:p>
          <a:p>
            <a:br>
              <a:rPr lang="en-GB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RU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61419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640580" y="386862"/>
            <a:ext cx="10577147" cy="137271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000" dirty="0"/>
              <a:t>Stating the Problem</a:t>
            </a:r>
            <a:endParaRPr lang="ru-RU" sz="4000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A2CA2421-F5D8-6447-86A4-B8E4CC0896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81326" y="3617499"/>
            <a:ext cx="766034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RU" altLang="en-RU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RU" altLang="en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4FDE400-DC53-BB4F-816D-28DCFA4CADBC}"/>
              </a:ext>
            </a:extLst>
          </p:cNvPr>
          <p:cNvSpPr/>
          <p:nvPr/>
        </p:nvSpPr>
        <p:spPr>
          <a:xfrm>
            <a:off x="974272" y="1113480"/>
            <a:ext cx="903033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222222"/>
                </a:solidFill>
                <a:latin typeface="Helvetica" pitchFamily="2" charset="0"/>
              </a:rPr>
              <a:t>Say you’re helping a friend who wants to buy a house. She was quoted $400,000 for a 2000 </a:t>
            </a:r>
            <a:r>
              <a:rPr lang="en-GB" dirty="0" err="1">
                <a:solidFill>
                  <a:srgbClr val="222222"/>
                </a:solidFill>
                <a:latin typeface="Helvetica" pitchFamily="2" charset="0"/>
              </a:rPr>
              <a:t>sq</a:t>
            </a:r>
            <a:r>
              <a:rPr lang="en-GB" dirty="0">
                <a:solidFill>
                  <a:srgbClr val="222222"/>
                </a:solidFill>
                <a:latin typeface="Helvetica" pitchFamily="2" charset="0"/>
              </a:rPr>
              <a:t> ft house (185 meters). Is this a good price or not?</a:t>
            </a:r>
            <a:endParaRPr lang="en-RU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6857D76-065B-4F47-86AD-3A49AD9F57D5}"/>
              </a:ext>
            </a:extLst>
          </p:cNvPr>
          <p:cNvSpPr/>
          <p:nvPr/>
        </p:nvSpPr>
        <p:spPr>
          <a:xfrm>
            <a:off x="2410944" y="1613022"/>
            <a:ext cx="759366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GB" b="1" dirty="0">
                <a:solidFill>
                  <a:srgbClr val="222222"/>
                </a:solidFill>
                <a:latin typeface="Helvetica" pitchFamily="2" charset="0"/>
              </a:rPr>
              <a:t>If we apply our model to the three data points we have, how good of a job would it do?</a:t>
            </a:r>
          </a:p>
          <a:p>
            <a:br>
              <a:rPr lang="en-GB" b="1" dirty="0"/>
            </a:br>
            <a:endParaRPr lang="en-RU" b="1" dirty="0"/>
          </a:p>
        </p:txBody>
      </p:sp>
      <p:pic>
        <p:nvPicPr>
          <p:cNvPr id="8" name="Picture 7" descr="A close up of a map&#10;&#10;Description automatically generated">
            <a:extLst>
              <a:ext uri="{FF2B5EF4-FFF2-40B4-BE49-F238E27FC236}">
                <a16:creationId xmlns:a16="http://schemas.microsoft.com/office/drawing/2014/main" id="{C450D8BE-5B47-C94D-AA30-2190B4FB34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0333" y="3016980"/>
            <a:ext cx="6835735" cy="3731545"/>
          </a:xfrm>
          <a:prstGeom prst="rect">
            <a:avLst/>
          </a:prstGeom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81C4D977-A6AE-924D-9730-60F3318EC1E3}"/>
              </a:ext>
            </a:extLst>
          </p:cNvPr>
          <p:cNvGraphicFramePr>
            <a:graphicFrameLocks noGrp="1"/>
          </p:cNvGraphicFramePr>
          <p:nvPr/>
        </p:nvGraphicFramePr>
        <p:xfrm>
          <a:off x="1553696" y="1858740"/>
          <a:ext cx="10515600" cy="1158240"/>
        </p:xfrm>
        <a:graphic>
          <a:graphicData uri="http://schemas.openxmlformats.org/drawingml/2006/table">
            <a:tbl>
              <a:tblPr/>
              <a:tblGrid>
                <a:gridCol w="2103120">
                  <a:extLst>
                    <a:ext uri="{9D8B030D-6E8A-4147-A177-3AD203B41FA5}">
                      <a16:colId xmlns:a16="http://schemas.microsoft.com/office/drawing/2014/main" val="2300114150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983900450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622383002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3697637732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58011704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base"/>
                      <a:r>
                        <a:rPr lang="en-GB" b="1">
                          <a:effectLst/>
                          <a:latin typeface="inherit"/>
                        </a:rPr>
                        <a:t>Area (x)</a:t>
                      </a:r>
                    </a:p>
                  </a:txBody>
                  <a:tcPr marL="47625" marR="47625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GB" b="1">
                          <a:effectLst/>
                          <a:latin typeface="inherit"/>
                        </a:rPr>
                        <a:t>Price ($1000) (</a:t>
                      </a:r>
                      <a:r>
                        <a:rPr lang="en-GB" b="1">
                          <a:solidFill>
                            <a:srgbClr val="31A2DA"/>
                          </a:solidFill>
                          <a:effectLst/>
                          <a:latin typeface="inherit"/>
                        </a:rPr>
                        <a:t>y_</a:t>
                      </a:r>
                      <a:r>
                        <a:rPr lang="en-GB" b="1">
                          <a:effectLst/>
                          <a:latin typeface="inherit"/>
                        </a:rPr>
                        <a:t>)</a:t>
                      </a:r>
                    </a:p>
                  </a:txBody>
                  <a:tcPr marL="47625" marR="47625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GB" b="1">
                          <a:effectLst/>
                          <a:latin typeface="inherit"/>
                        </a:rPr>
                        <a:t>Prediction (</a:t>
                      </a:r>
                      <a:r>
                        <a:rPr lang="en-GB" b="1">
                          <a:solidFill>
                            <a:srgbClr val="EC008C"/>
                          </a:solidFill>
                          <a:effectLst/>
                          <a:latin typeface="inherit"/>
                        </a:rPr>
                        <a:t>y</a:t>
                      </a:r>
                      <a:r>
                        <a:rPr lang="en-GB" b="1">
                          <a:effectLst/>
                          <a:latin typeface="inherit"/>
                        </a:rPr>
                        <a:t>)</a:t>
                      </a:r>
                    </a:p>
                  </a:txBody>
                  <a:tcPr marL="47625" marR="47625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GB" b="1">
                          <a:solidFill>
                            <a:srgbClr val="31A2DA"/>
                          </a:solidFill>
                          <a:effectLst/>
                          <a:latin typeface="inherit"/>
                        </a:rPr>
                        <a:t>y_</a:t>
                      </a:r>
                      <a:r>
                        <a:rPr lang="en-GB" b="1">
                          <a:effectLst/>
                          <a:latin typeface="inherit"/>
                        </a:rPr>
                        <a:t>-</a:t>
                      </a:r>
                      <a:r>
                        <a:rPr lang="en-GB" b="1">
                          <a:solidFill>
                            <a:srgbClr val="EC008C"/>
                          </a:solidFill>
                          <a:effectLst/>
                          <a:latin typeface="inherit"/>
                        </a:rPr>
                        <a:t>y</a:t>
                      </a:r>
                      <a:endParaRPr lang="en-GB" b="1">
                        <a:effectLst/>
                        <a:latin typeface="inherit"/>
                      </a:endParaRPr>
                    </a:p>
                  </a:txBody>
                  <a:tcPr marL="47625" marR="47625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GB" b="1">
                          <a:effectLst/>
                          <a:latin typeface="inherit"/>
                        </a:rPr>
                        <a:t>(</a:t>
                      </a:r>
                      <a:r>
                        <a:rPr lang="en-GB" b="1">
                          <a:solidFill>
                            <a:srgbClr val="31A2DA"/>
                          </a:solidFill>
                          <a:effectLst/>
                          <a:latin typeface="inherit"/>
                        </a:rPr>
                        <a:t>y_</a:t>
                      </a:r>
                      <a:r>
                        <a:rPr lang="en-GB" b="1">
                          <a:effectLst/>
                          <a:latin typeface="inherit"/>
                        </a:rPr>
                        <a:t>-</a:t>
                      </a:r>
                      <a:r>
                        <a:rPr lang="en-GB" b="1">
                          <a:solidFill>
                            <a:srgbClr val="EC008C"/>
                          </a:solidFill>
                          <a:effectLst/>
                          <a:latin typeface="inherit"/>
                        </a:rPr>
                        <a:t>y</a:t>
                      </a:r>
                      <a:r>
                        <a:rPr lang="en-GB" b="1">
                          <a:effectLst/>
                          <a:latin typeface="inherit"/>
                        </a:rPr>
                        <a:t>)²</a:t>
                      </a:r>
                    </a:p>
                  </a:txBody>
                  <a:tcPr marL="47625" marR="47625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343417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base"/>
                      <a:r>
                        <a:rPr lang="en-RU">
                          <a:effectLst/>
                          <a:latin typeface="inherit"/>
                        </a:rPr>
                        <a:t>2,104</a:t>
                      </a:r>
                    </a:p>
                  </a:txBody>
                  <a:tcPr marL="47625" marR="47625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RU">
                          <a:solidFill>
                            <a:srgbClr val="31A2DA"/>
                          </a:solidFill>
                          <a:effectLst/>
                          <a:latin typeface="inherit"/>
                        </a:rPr>
                        <a:t>399.9</a:t>
                      </a:r>
                    </a:p>
                  </a:txBody>
                  <a:tcPr marL="47625" marR="47625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RU">
                          <a:solidFill>
                            <a:srgbClr val="EC008C"/>
                          </a:solidFill>
                          <a:effectLst/>
                          <a:latin typeface="inherit"/>
                        </a:rPr>
                        <a:t>379</a:t>
                      </a:r>
                    </a:p>
                  </a:txBody>
                  <a:tcPr marL="47625" marR="47625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RU">
                          <a:solidFill>
                            <a:srgbClr val="CAB900"/>
                          </a:solidFill>
                          <a:effectLst/>
                          <a:latin typeface="inherit"/>
                        </a:rPr>
                        <a:t>21</a:t>
                      </a:r>
                    </a:p>
                  </a:txBody>
                  <a:tcPr marL="47625" marR="47625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RU">
                          <a:solidFill>
                            <a:srgbClr val="CAB900"/>
                          </a:solidFill>
                          <a:effectLst/>
                          <a:latin typeface="inherit"/>
                        </a:rPr>
                        <a:t>449</a:t>
                      </a:r>
                    </a:p>
                  </a:txBody>
                  <a:tcPr marL="47625" marR="47625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8131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base"/>
                      <a:r>
                        <a:rPr lang="en-RU">
                          <a:effectLst/>
                          <a:latin typeface="inherit"/>
                        </a:rPr>
                        <a:t>1,600</a:t>
                      </a:r>
                    </a:p>
                  </a:txBody>
                  <a:tcPr marL="47625" marR="47625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RU">
                          <a:solidFill>
                            <a:srgbClr val="31A2DA"/>
                          </a:solidFill>
                          <a:effectLst/>
                          <a:latin typeface="inherit"/>
                        </a:rPr>
                        <a:t>329.9</a:t>
                      </a:r>
                    </a:p>
                  </a:txBody>
                  <a:tcPr marL="47625" marR="47625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RU">
                          <a:solidFill>
                            <a:srgbClr val="EC008C"/>
                          </a:solidFill>
                          <a:effectLst/>
                          <a:latin typeface="inherit"/>
                        </a:rPr>
                        <a:t>288</a:t>
                      </a:r>
                    </a:p>
                  </a:txBody>
                  <a:tcPr marL="47625" marR="47625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RU">
                          <a:solidFill>
                            <a:srgbClr val="CAB900"/>
                          </a:solidFill>
                          <a:effectLst/>
                          <a:latin typeface="inherit"/>
                        </a:rPr>
                        <a:t>42</a:t>
                      </a:r>
                    </a:p>
                  </a:txBody>
                  <a:tcPr marL="47625" marR="47625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RU">
                          <a:solidFill>
                            <a:srgbClr val="CAB900"/>
                          </a:solidFill>
                          <a:effectLst/>
                          <a:latin typeface="inherit"/>
                        </a:rPr>
                        <a:t>1756</a:t>
                      </a:r>
                    </a:p>
                  </a:txBody>
                  <a:tcPr marL="47625" marR="47625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22457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base"/>
                      <a:r>
                        <a:rPr lang="en-RU">
                          <a:effectLst/>
                          <a:latin typeface="inherit"/>
                        </a:rPr>
                        <a:t>2,400</a:t>
                      </a:r>
                    </a:p>
                  </a:txBody>
                  <a:tcPr marL="47625" marR="47625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RU" dirty="0">
                          <a:solidFill>
                            <a:srgbClr val="31A2DA"/>
                          </a:solidFill>
                          <a:effectLst/>
                          <a:latin typeface="inherit"/>
                        </a:rPr>
                        <a:t>369</a:t>
                      </a:r>
                    </a:p>
                  </a:txBody>
                  <a:tcPr marL="47625" marR="47625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RU">
                          <a:solidFill>
                            <a:srgbClr val="EC008C"/>
                          </a:solidFill>
                          <a:effectLst/>
                          <a:latin typeface="inherit"/>
                        </a:rPr>
                        <a:t>432</a:t>
                      </a:r>
                    </a:p>
                  </a:txBody>
                  <a:tcPr marL="47625" marR="47625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RU">
                          <a:solidFill>
                            <a:srgbClr val="CAB900"/>
                          </a:solidFill>
                          <a:effectLst/>
                          <a:latin typeface="inherit"/>
                        </a:rPr>
                        <a:t>-63</a:t>
                      </a:r>
                    </a:p>
                  </a:txBody>
                  <a:tcPr marL="47625" marR="47625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RU" dirty="0">
                          <a:solidFill>
                            <a:srgbClr val="CAB900"/>
                          </a:solidFill>
                          <a:effectLst/>
                          <a:latin typeface="inherit"/>
                        </a:rPr>
                        <a:t>3969</a:t>
                      </a:r>
                    </a:p>
                  </a:txBody>
                  <a:tcPr marL="47625" marR="47625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03764570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EC76FC1C-A32D-B14B-AE12-E25BC565333B}"/>
              </a:ext>
            </a:extLst>
          </p:cNvPr>
          <p:cNvGraphicFramePr>
            <a:graphicFrameLocks noGrp="1"/>
          </p:cNvGraphicFramePr>
          <p:nvPr/>
        </p:nvGraphicFramePr>
        <p:xfrm>
          <a:off x="9368679" y="3139440"/>
          <a:ext cx="2545975" cy="289560"/>
        </p:xfrm>
        <a:graphic>
          <a:graphicData uri="http://schemas.openxmlformats.org/drawingml/2006/table">
            <a:tbl>
              <a:tblPr/>
              <a:tblGrid>
                <a:gridCol w="1394224">
                  <a:extLst>
                    <a:ext uri="{9D8B030D-6E8A-4147-A177-3AD203B41FA5}">
                      <a16:colId xmlns:a16="http://schemas.microsoft.com/office/drawing/2014/main" val="3592959476"/>
                    </a:ext>
                  </a:extLst>
                </a:gridCol>
                <a:gridCol w="1151751">
                  <a:extLst>
                    <a:ext uri="{9D8B030D-6E8A-4147-A177-3AD203B41FA5}">
                      <a16:colId xmlns:a16="http://schemas.microsoft.com/office/drawing/2014/main" val="408737584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 fontAlgn="base"/>
                      <a:r>
                        <a:rPr lang="en-GB">
                          <a:solidFill>
                            <a:srgbClr val="666666"/>
                          </a:solidFill>
                          <a:effectLst/>
                          <a:latin typeface="inherit"/>
                        </a:rPr>
                        <a:t>Average:</a:t>
                      </a:r>
                      <a:endParaRPr lang="en-GB">
                        <a:solidFill>
                          <a:srgbClr val="EC008C"/>
                        </a:solidFill>
                        <a:effectLst/>
                        <a:latin typeface="inherit"/>
                      </a:endParaRPr>
                    </a:p>
                  </a:txBody>
                  <a:tcPr marL="47625" marR="47625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RU" b="1" dirty="0">
                          <a:solidFill>
                            <a:srgbClr val="CAB900"/>
                          </a:solidFill>
                          <a:effectLst/>
                          <a:latin typeface="inherit"/>
                        </a:rPr>
                        <a:t>2,058</a:t>
                      </a:r>
                      <a:endParaRPr lang="en-RU" dirty="0">
                        <a:solidFill>
                          <a:srgbClr val="CAB900"/>
                        </a:solidFill>
                        <a:effectLst/>
                        <a:latin typeface="inherit"/>
                      </a:endParaRPr>
                    </a:p>
                  </a:txBody>
                  <a:tcPr marL="47625" marR="47625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42871115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F14704A4-3E8D-C942-B523-D2D217CA0F2C}"/>
              </a:ext>
            </a:extLst>
          </p:cNvPr>
          <p:cNvSpPr/>
          <p:nvPr/>
        </p:nvSpPr>
        <p:spPr>
          <a:xfrm>
            <a:off x="8498541" y="4960515"/>
            <a:ext cx="357075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Average these differences to have a number that tells how much error there is in this prediction model.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600" dirty="0">
              <a:solidFill>
                <a:srgbClr val="22222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problem is, the 3rd row has -63 as its value. </a:t>
            </a:r>
            <a:endParaRPr lang="en-RU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83D121E-5E74-6F48-8989-7A6A2043C04E}"/>
              </a:ext>
            </a:extLst>
          </p:cNvPr>
          <p:cNvSpPr/>
          <p:nvPr/>
        </p:nvSpPr>
        <p:spPr>
          <a:xfrm>
            <a:off x="9523321" y="3713665"/>
            <a:ext cx="254597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31A2D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actual price value</a:t>
            </a:r>
            <a:endParaRPr lang="en-GB" sz="1600" dirty="0">
              <a:solidFill>
                <a:srgbClr val="22222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 </a:t>
            </a:r>
            <a:r>
              <a:rPr lang="en-GB" sz="1600" dirty="0">
                <a:solidFill>
                  <a:srgbClr val="EC008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predicted price value</a:t>
            </a:r>
            <a:endParaRPr lang="en-GB" sz="1600" dirty="0">
              <a:solidFill>
                <a:srgbClr val="22222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 </a:t>
            </a:r>
            <a:r>
              <a:rPr lang="en-GB" sz="1600" dirty="0">
                <a:solidFill>
                  <a:srgbClr val="CAB9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difference between them</a:t>
            </a:r>
            <a:endParaRPr lang="en-RU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92617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640580" y="386862"/>
            <a:ext cx="10577147" cy="137271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000" dirty="0"/>
              <a:t>Stating the Problem</a:t>
            </a:r>
            <a:endParaRPr lang="ru-RU" sz="4000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A2CA2421-F5D8-6447-86A4-B8E4CC0896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81326" y="3617499"/>
            <a:ext cx="766034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RU" altLang="en-RU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RU" altLang="en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4FDE400-DC53-BB4F-816D-28DCFA4CADBC}"/>
              </a:ext>
            </a:extLst>
          </p:cNvPr>
          <p:cNvSpPr/>
          <p:nvPr/>
        </p:nvSpPr>
        <p:spPr>
          <a:xfrm>
            <a:off x="974272" y="1113480"/>
            <a:ext cx="903033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222222"/>
                </a:solidFill>
                <a:latin typeface="Helvetica" pitchFamily="2" charset="0"/>
              </a:rPr>
              <a:t>Say you’re helping a friend who wants to buy a house. She was quoted $400,000 for a 2000 </a:t>
            </a:r>
            <a:r>
              <a:rPr lang="en-GB" dirty="0" err="1">
                <a:solidFill>
                  <a:srgbClr val="222222"/>
                </a:solidFill>
                <a:latin typeface="Helvetica" pitchFamily="2" charset="0"/>
              </a:rPr>
              <a:t>sq</a:t>
            </a:r>
            <a:r>
              <a:rPr lang="en-GB" dirty="0">
                <a:solidFill>
                  <a:srgbClr val="222222"/>
                </a:solidFill>
                <a:latin typeface="Helvetica" pitchFamily="2" charset="0"/>
              </a:rPr>
              <a:t> ft house (185 meters). Is this a good price or not?</a:t>
            </a:r>
            <a:endParaRPr lang="en-RU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6857D76-065B-4F47-86AD-3A49AD9F57D5}"/>
              </a:ext>
            </a:extLst>
          </p:cNvPr>
          <p:cNvSpPr/>
          <p:nvPr/>
        </p:nvSpPr>
        <p:spPr>
          <a:xfrm>
            <a:off x="2410944" y="1613022"/>
            <a:ext cx="759366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GB" b="1" dirty="0">
                <a:solidFill>
                  <a:srgbClr val="222222"/>
                </a:solidFill>
                <a:latin typeface="Helvetica" pitchFamily="2" charset="0"/>
              </a:rPr>
              <a:t>If we apply our model to the three data points we have, how good of a job would it do?</a:t>
            </a:r>
          </a:p>
          <a:p>
            <a:br>
              <a:rPr lang="en-GB" b="1" dirty="0"/>
            </a:br>
            <a:endParaRPr lang="en-RU" b="1" dirty="0"/>
          </a:p>
        </p:txBody>
      </p:sp>
      <p:pic>
        <p:nvPicPr>
          <p:cNvPr id="8" name="Picture 7" descr="A close up of a map&#10;&#10;Description automatically generated">
            <a:extLst>
              <a:ext uri="{FF2B5EF4-FFF2-40B4-BE49-F238E27FC236}">
                <a16:creationId xmlns:a16="http://schemas.microsoft.com/office/drawing/2014/main" id="{C450D8BE-5B47-C94D-AA30-2190B4FB34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0333" y="3016980"/>
            <a:ext cx="6835735" cy="3731545"/>
          </a:xfrm>
          <a:prstGeom prst="rect">
            <a:avLst/>
          </a:prstGeom>
        </p:spPr>
      </p:pic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81C4D977-A6AE-924D-9730-60F3318EC1E3}"/>
              </a:ext>
            </a:extLst>
          </p:cNvPr>
          <p:cNvGraphicFramePr>
            <a:graphicFrameLocks noGrp="1"/>
          </p:cNvGraphicFramePr>
          <p:nvPr/>
        </p:nvGraphicFramePr>
        <p:xfrm>
          <a:off x="1553696" y="1858740"/>
          <a:ext cx="10515600" cy="1158240"/>
        </p:xfrm>
        <a:graphic>
          <a:graphicData uri="http://schemas.openxmlformats.org/drawingml/2006/table">
            <a:tbl>
              <a:tblPr/>
              <a:tblGrid>
                <a:gridCol w="2103120">
                  <a:extLst>
                    <a:ext uri="{9D8B030D-6E8A-4147-A177-3AD203B41FA5}">
                      <a16:colId xmlns:a16="http://schemas.microsoft.com/office/drawing/2014/main" val="2300114150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983900450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622383002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3697637732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58011704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base"/>
                      <a:r>
                        <a:rPr lang="en-GB" b="1">
                          <a:effectLst/>
                          <a:latin typeface="inherit"/>
                        </a:rPr>
                        <a:t>Area (x)</a:t>
                      </a:r>
                    </a:p>
                  </a:txBody>
                  <a:tcPr marL="47625" marR="47625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GB" b="1">
                          <a:effectLst/>
                          <a:latin typeface="inherit"/>
                        </a:rPr>
                        <a:t>Price ($1000) (</a:t>
                      </a:r>
                      <a:r>
                        <a:rPr lang="en-GB" b="1">
                          <a:solidFill>
                            <a:srgbClr val="31A2DA"/>
                          </a:solidFill>
                          <a:effectLst/>
                          <a:latin typeface="inherit"/>
                        </a:rPr>
                        <a:t>y_</a:t>
                      </a:r>
                      <a:r>
                        <a:rPr lang="en-GB" b="1">
                          <a:effectLst/>
                          <a:latin typeface="inherit"/>
                        </a:rPr>
                        <a:t>)</a:t>
                      </a:r>
                    </a:p>
                  </a:txBody>
                  <a:tcPr marL="47625" marR="47625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GB" b="1">
                          <a:effectLst/>
                          <a:latin typeface="inherit"/>
                        </a:rPr>
                        <a:t>Prediction (</a:t>
                      </a:r>
                      <a:r>
                        <a:rPr lang="en-GB" b="1">
                          <a:solidFill>
                            <a:srgbClr val="EC008C"/>
                          </a:solidFill>
                          <a:effectLst/>
                          <a:latin typeface="inherit"/>
                        </a:rPr>
                        <a:t>y</a:t>
                      </a:r>
                      <a:r>
                        <a:rPr lang="en-GB" b="1">
                          <a:effectLst/>
                          <a:latin typeface="inherit"/>
                        </a:rPr>
                        <a:t>)</a:t>
                      </a:r>
                    </a:p>
                  </a:txBody>
                  <a:tcPr marL="47625" marR="47625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GB" b="1">
                          <a:solidFill>
                            <a:srgbClr val="31A2DA"/>
                          </a:solidFill>
                          <a:effectLst/>
                          <a:latin typeface="inherit"/>
                        </a:rPr>
                        <a:t>y_</a:t>
                      </a:r>
                      <a:r>
                        <a:rPr lang="en-GB" b="1">
                          <a:effectLst/>
                          <a:latin typeface="inherit"/>
                        </a:rPr>
                        <a:t>-</a:t>
                      </a:r>
                      <a:r>
                        <a:rPr lang="en-GB" b="1">
                          <a:solidFill>
                            <a:srgbClr val="EC008C"/>
                          </a:solidFill>
                          <a:effectLst/>
                          <a:latin typeface="inherit"/>
                        </a:rPr>
                        <a:t>y</a:t>
                      </a:r>
                      <a:endParaRPr lang="en-GB" b="1">
                        <a:effectLst/>
                        <a:latin typeface="inherit"/>
                      </a:endParaRPr>
                    </a:p>
                  </a:txBody>
                  <a:tcPr marL="47625" marR="47625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GB" b="1">
                          <a:effectLst/>
                          <a:latin typeface="inherit"/>
                        </a:rPr>
                        <a:t>(</a:t>
                      </a:r>
                      <a:r>
                        <a:rPr lang="en-GB" b="1">
                          <a:solidFill>
                            <a:srgbClr val="31A2DA"/>
                          </a:solidFill>
                          <a:effectLst/>
                          <a:latin typeface="inherit"/>
                        </a:rPr>
                        <a:t>y_</a:t>
                      </a:r>
                      <a:r>
                        <a:rPr lang="en-GB" b="1">
                          <a:effectLst/>
                          <a:latin typeface="inherit"/>
                        </a:rPr>
                        <a:t>-</a:t>
                      </a:r>
                      <a:r>
                        <a:rPr lang="en-GB" b="1">
                          <a:solidFill>
                            <a:srgbClr val="EC008C"/>
                          </a:solidFill>
                          <a:effectLst/>
                          <a:latin typeface="inherit"/>
                        </a:rPr>
                        <a:t>y</a:t>
                      </a:r>
                      <a:r>
                        <a:rPr lang="en-GB" b="1">
                          <a:effectLst/>
                          <a:latin typeface="inherit"/>
                        </a:rPr>
                        <a:t>)²</a:t>
                      </a:r>
                    </a:p>
                  </a:txBody>
                  <a:tcPr marL="47625" marR="47625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343417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base"/>
                      <a:r>
                        <a:rPr lang="en-RU">
                          <a:effectLst/>
                          <a:latin typeface="inherit"/>
                        </a:rPr>
                        <a:t>2,104</a:t>
                      </a:r>
                    </a:p>
                  </a:txBody>
                  <a:tcPr marL="47625" marR="47625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RU">
                          <a:solidFill>
                            <a:srgbClr val="31A2DA"/>
                          </a:solidFill>
                          <a:effectLst/>
                          <a:latin typeface="inherit"/>
                        </a:rPr>
                        <a:t>399.9</a:t>
                      </a:r>
                    </a:p>
                  </a:txBody>
                  <a:tcPr marL="47625" marR="47625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RU">
                          <a:solidFill>
                            <a:srgbClr val="EC008C"/>
                          </a:solidFill>
                          <a:effectLst/>
                          <a:latin typeface="inherit"/>
                        </a:rPr>
                        <a:t>379</a:t>
                      </a:r>
                    </a:p>
                  </a:txBody>
                  <a:tcPr marL="47625" marR="47625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RU">
                          <a:solidFill>
                            <a:srgbClr val="CAB900"/>
                          </a:solidFill>
                          <a:effectLst/>
                          <a:latin typeface="inherit"/>
                        </a:rPr>
                        <a:t>21</a:t>
                      </a:r>
                    </a:p>
                  </a:txBody>
                  <a:tcPr marL="47625" marR="47625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RU">
                          <a:solidFill>
                            <a:srgbClr val="CAB900"/>
                          </a:solidFill>
                          <a:effectLst/>
                          <a:latin typeface="inherit"/>
                        </a:rPr>
                        <a:t>449</a:t>
                      </a:r>
                    </a:p>
                  </a:txBody>
                  <a:tcPr marL="47625" marR="47625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8131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base"/>
                      <a:r>
                        <a:rPr lang="en-RU">
                          <a:effectLst/>
                          <a:latin typeface="inherit"/>
                        </a:rPr>
                        <a:t>1,600</a:t>
                      </a:r>
                    </a:p>
                  </a:txBody>
                  <a:tcPr marL="47625" marR="47625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RU">
                          <a:solidFill>
                            <a:srgbClr val="31A2DA"/>
                          </a:solidFill>
                          <a:effectLst/>
                          <a:latin typeface="inherit"/>
                        </a:rPr>
                        <a:t>329.9</a:t>
                      </a:r>
                    </a:p>
                  </a:txBody>
                  <a:tcPr marL="47625" marR="47625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RU">
                          <a:solidFill>
                            <a:srgbClr val="EC008C"/>
                          </a:solidFill>
                          <a:effectLst/>
                          <a:latin typeface="inherit"/>
                        </a:rPr>
                        <a:t>288</a:t>
                      </a:r>
                    </a:p>
                  </a:txBody>
                  <a:tcPr marL="47625" marR="47625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RU">
                          <a:solidFill>
                            <a:srgbClr val="CAB900"/>
                          </a:solidFill>
                          <a:effectLst/>
                          <a:latin typeface="inherit"/>
                        </a:rPr>
                        <a:t>42</a:t>
                      </a:r>
                    </a:p>
                  </a:txBody>
                  <a:tcPr marL="47625" marR="47625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RU">
                          <a:solidFill>
                            <a:srgbClr val="CAB900"/>
                          </a:solidFill>
                          <a:effectLst/>
                          <a:latin typeface="inherit"/>
                        </a:rPr>
                        <a:t>1756</a:t>
                      </a:r>
                    </a:p>
                  </a:txBody>
                  <a:tcPr marL="47625" marR="47625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22457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base"/>
                      <a:r>
                        <a:rPr lang="en-RU" dirty="0">
                          <a:effectLst/>
                          <a:latin typeface="inherit"/>
                        </a:rPr>
                        <a:t>2,400</a:t>
                      </a:r>
                    </a:p>
                  </a:txBody>
                  <a:tcPr marL="47625" marR="47625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RU">
                          <a:solidFill>
                            <a:srgbClr val="31A2DA"/>
                          </a:solidFill>
                          <a:effectLst/>
                          <a:latin typeface="inherit"/>
                        </a:rPr>
                        <a:t>369</a:t>
                      </a:r>
                    </a:p>
                  </a:txBody>
                  <a:tcPr marL="47625" marR="47625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RU">
                          <a:solidFill>
                            <a:srgbClr val="EC008C"/>
                          </a:solidFill>
                          <a:effectLst/>
                          <a:latin typeface="inherit"/>
                        </a:rPr>
                        <a:t>432</a:t>
                      </a:r>
                    </a:p>
                  </a:txBody>
                  <a:tcPr marL="47625" marR="47625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RU" dirty="0">
                          <a:solidFill>
                            <a:srgbClr val="CAB900"/>
                          </a:solidFill>
                          <a:effectLst/>
                          <a:latin typeface="inherit"/>
                        </a:rPr>
                        <a:t>-63</a:t>
                      </a:r>
                    </a:p>
                  </a:txBody>
                  <a:tcPr marL="47625" marR="47625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RU" dirty="0">
                          <a:solidFill>
                            <a:srgbClr val="CAB900"/>
                          </a:solidFill>
                          <a:effectLst/>
                          <a:latin typeface="inherit"/>
                        </a:rPr>
                        <a:t>3969</a:t>
                      </a:r>
                    </a:p>
                  </a:txBody>
                  <a:tcPr marL="47625" marR="47625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03764570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EC76FC1C-A32D-B14B-AE12-E25BC565333B}"/>
              </a:ext>
            </a:extLst>
          </p:cNvPr>
          <p:cNvGraphicFramePr>
            <a:graphicFrameLocks noGrp="1"/>
          </p:cNvGraphicFramePr>
          <p:nvPr/>
        </p:nvGraphicFramePr>
        <p:xfrm>
          <a:off x="9368679" y="3139440"/>
          <a:ext cx="2545975" cy="289560"/>
        </p:xfrm>
        <a:graphic>
          <a:graphicData uri="http://schemas.openxmlformats.org/drawingml/2006/table">
            <a:tbl>
              <a:tblPr/>
              <a:tblGrid>
                <a:gridCol w="1394224">
                  <a:extLst>
                    <a:ext uri="{9D8B030D-6E8A-4147-A177-3AD203B41FA5}">
                      <a16:colId xmlns:a16="http://schemas.microsoft.com/office/drawing/2014/main" val="3592959476"/>
                    </a:ext>
                  </a:extLst>
                </a:gridCol>
                <a:gridCol w="1151751">
                  <a:extLst>
                    <a:ext uri="{9D8B030D-6E8A-4147-A177-3AD203B41FA5}">
                      <a16:colId xmlns:a16="http://schemas.microsoft.com/office/drawing/2014/main" val="408737584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 fontAlgn="base"/>
                      <a:r>
                        <a:rPr lang="en-GB">
                          <a:solidFill>
                            <a:srgbClr val="666666"/>
                          </a:solidFill>
                          <a:effectLst/>
                          <a:latin typeface="inherit"/>
                        </a:rPr>
                        <a:t>Average:</a:t>
                      </a:r>
                      <a:endParaRPr lang="en-GB">
                        <a:solidFill>
                          <a:srgbClr val="EC008C"/>
                        </a:solidFill>
                        <a:effectLst/>
                        <a:latin typeface="inherit"/>
                      </a:endParaRPr>
                    </a:p>
                  </a:txBody>
                  <a:tcPr marL="47625" marR="47625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RU" b="1" dirty="0">
                          <a:solidFill>
                            <a:srgbClr val="CAB900"/>
                          </a:solidFill>
                          <a:effectLst/>
                          <a:latin typeface="inherit"/>
                        </a:rPr>
                        <a:t>2,058</a:t>
                      </a:r>
                      <a:endParaRPr lang="en-RU" dirty="0">
                        <a:solidFill>
                          <a:srgbClr val="CAB900"/>
                        </a:solidFill>
                        <a:effectLst/>
                        <a:latin typeface="inherit"/>
                      </a:endParaRPr>
                    </a:p>
                  </a:txBody>
                  <a:tcPr marL="47625" marR="47625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42871115"/>
                  </a:ext>
                </a:extLst>
              </a:tr>
            </a:tbl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6F49F685-67DE-6B4C-ADF8-45F441487ED7}"/>
              </a:ext>
            </a:extLst>
          </p:cNvPr>
          <p:cNvSpPr/>
          <p:nvPr/>
        </p:nvSpPr>
        <p:spPr>
          <a:xfrm>
            <a:off x="9523321" y="3713665"/>
            <a:ext cx="2545975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31A2D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actual price value</a:t>
            </a:r>
            <a:r>
              <a:rPr lang="en-GB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the </a:t>
            </a:r>
            <a:r>
              <a:rPr lang="en-GB" dirty="0">
                <a:solidFill>
                  <a:srgbClr val="EC008C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predicted price value</a:t>
            </a:r>
            <a:r>
              <a:rPr lang="en-GB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and the </a:t>
            </a:r>
            <a:r>
              <a:rPr lang="en-GB" dirty="0">
                <a:solidFill>
                  <a:srgbClr val="CAB9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difference between them</a:t>
            </a:r>
            <a:endParaRPr lang="en-RU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14704A4-3E8D-C942-B523-D2D217CA0F2C}"/>
              </a:ext>
            </a:extLst>
          </p:cNvPr>
          <p:cNvSpPr/>
          <p:nvPr/>
        </p:nvSpPr>
        <p:spPr>
          <a:xfrm>
            <a:off x="8449028" y="4456899"/>
            <a:ext cx="3557307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Average these differences to have a number that tells how much error there is in this prediction model.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600" dirty="0">
              <a:solidFill>
                <a:srgbClr val="22222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problem is, the 3rd row has -63 as its value.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600" dirty="0">
              <a:solidFill>
                <a:srgbClr val="22222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 deal with the negative value, square the error</a:t>
            </a:r>
            <a:endParaRPr lang="en-RU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44956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640580" y="386862"/>
            <a:ext cx="10577147" cy="137271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000" dirty="0"/>
              <a:t>Stating the Problem</a:t>
            </a:r>
            <a:endParaRPr lang="ru-RU" sz="4000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A2CA2421-F5D8-6447-86A4-B8E4CC0896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81326" y="3617499"/>
            <a:ext cx="766034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RU" altLang="en-RU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RU" altLang="en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4FDE400-DC53-BB4F-816D-28DCFA4CADBC}"/>
              </a:ext>
            </a:extLst>
          </p:cNvPr>
          <p:cNvSpPr/>
          <p:nvPr/>
        </p:nvSpPr>
        <p:spPr>
          <a:xfrm>
            <a:off x="974272" y="1113480"/>
            <a:ext cx="903033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222222"/>
                </a:solidFill>
                <a:latin typeface="Helvetica" pitchFamily="2" charset="0"/>
              </a:rPr>
              <a:t>Say you’re helping a friend who wants to buy a house. She was quoted $400,000 for a 2000 </a:t>
            </a:r>
            <a:r>
              <a:rPr lang="en-GB" dirty="0" err="1">
                <a:solidFill>
                  <a:srgbClr val="222222"/>
                </a:solidFill>
                <a:latin typeface="Helvetica" pitchFamily="2" charset="0"/>
              </a:rPr>
              <a:t>sq</a:t>
            </a:r>
            <a:r>
              <a:rPr lang="en-GB" dirty="0">
                <a:solidFill>
                  <a:srgbClr val="222222"/>
                </a:solidFill>
                <a:latin typeface="Helvetica" pitchFamily="2" charset="0"/>
              </a:rPr>
              <a:t> ft house (185 meters). Is this a good price or not?</a:t>
            </a:r>
            <a:endParaRPr lang="en-RU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6857D76-065B-4F47-86AD-3A49AD9F57D5}"/>
              </a:ext>
            </a:extLst>
          </p:cNvPr>
          <p:cNvSpPr/>
          <p:nvPr/>
        </p:nvSpPr>
        <p:spPr>
          <a:xfrm>
            <a:off x="2410944" y="1613022"/>
            <a:ext cx="759366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GB" b="1" dirty="0">
                <a:solidFill>
                  <a:srgbClr val="222222"/>
                </a:solidFill>
                <a:latin typeface="Helvetica" pitchFamily="2" charset="0"/>
              </a:rPr>
              <a:t>If we apply our model to the three data points we have, how good of a job would it do?</a:t>
            </a:r>
          </a:p>
          <a:p>
            <a:br>
              <a:rPr lang="en-GB" b="1" dirty="0"/>
            </a:br>
            <a:endParaRPr lang="en-RU" b="1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81C4D977-A6AE-924D-9730-60F3318EC1E3}"/>
              </a:ext>
            </a:extLst>
          </p:cNvPr>
          <p:cNvGraphicFramePr>
            <a:graphicFrameLocks noGrp="1"/>
          </p:cNvGraphicFramePr>
          <p:nvPr/>
        </p:nvGraphicFramePr>
        <p:xfrm>
          <a:off x="1553696" y="1858740"/>
          <a:ext cx="10515600" cy="1158240"/>
        </p:xfrm>
        <a:graphic>
          <a:graphicData uri="http://schemas.openxmlformats.org/drawingml/2006/table">
            <a:tbl>
              <a:tblPr/>
              <a:tblGrid>
                <a:gridCol w="2103120">
                  <a:extLst>
                    <a:ext uri="{9D8B030D-6E8A-4147-A177-3AD203B41FA5}">
                      <a16:colId xmlns:a16="http://schemas.microsoft.com/office/drawing/2014/main" val="2300114150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983900450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622383002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3697637732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58011704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base"/>
                      <a:r>
                        <a:rPr lang="en-GB" b="1">
                          <a:effectLst/>
                          <a:latin typeface="inherit"/>
                        </a:rPr>
                        <a:t>Area (x)</a:t>
                      </a:r>
                    </a:p>
                  </a:txBody>
                  <a:tcPr marL="47625" marR="47625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GB" b="1">
                          <a:effectLst/>
                          <a:latin typeface="inherit"/>
                        </a:rPr>
                        <a:t>Price ($1000) (</a:t>
                      </a:r>
                      <a:r>
                        <a:rPr lang="en-GB" b="1">
                          <a:solidFill>
                            <a:srgbClr val="31A2DA"/>
                          </a:solidFill>
                          <a:effectLst/>
                          <a:latin typeface="inherit"/>
                        </a:rPr>
                        <a:t>y_</a:t>
                      </a:r>
                      <a:r>
                        <a:rPr lang="en-GB" b="1">
                          <a:effectLst/>
                          <a:latin typeface="inherit"/>
                        </a:rPr>
                        <a:t>)</a:t>
                      </a:r>
                    </a:p>
                  </a:txBody>
                  <a:tcPr marL="47625" marR="47625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GB" b="1">
                          <a:effectLst/>
                          <a:latin typeface="inherit"/>
                        </a:rPr>
                        <a:t>Prediction (</a:t>
                      </a:r>
                      <a:r>
                        <a:rPr lang="en-GB" b="1">
                          <a:solidFill>
                            <a:srgbClr val="EC008C"/>
                          </a:solidFill>
                          <a:effectLst/>
                          <a:latin typeface="inherit"/>
                        </a:rPr>
                        <a:t>y</a:t>
                      </a:r>
                      <a:r>
                        <a:rPr lang="en-GB" b="1">
                          <a:effectLst/>
                          <a:latin typeface="inherit"/>
                        </a:rPr>
                        <a:t>)</a:t>
                      </a:r>
                    </a:p>
                  </a:txBody>
                  <a:tcPr marL="47625" marR="47625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GB" b="1">
                          <a:solidFill>
                            <a:srgbClr val="31A2DA"/>
                          </a:solidFill>
                          <a:effectLst/>
                          <a:latin typeface="inherit"/>
                        </a:rPr>
                        <a:t>y_</a:t>
                      </a:r>
                      <a:r>
                        <a:rPr lang="en-GB" b="1">
                          <a:effectLst/>
                          <a:latin typeface="inherit"/>
                        </a:rPr>
                        <a:t>-</a:t>
                      </a:r>
                      <a:r>
                        <a:rPr lang="en-GB" b="1">
                          <a:solidFill>
                            <a:srgbClr val="EC008C"/>
                          </a:solidFill>
                          <a:effectLst/>
                          <a:latin typeface="inherit"/>
                        </a:rPr>
                        <a:t>y</a:t>
                      </a:r>
                      <a:endParaRPr lang="en-GB" b="1">
                        <a:effectLst/>
                        <a:latin typeface="inherit"/>
                      </a:endParaRPr>
                    </a:p>
                  </a:txBody>
                  <a:tcPr marL="47625" marR="47625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GB" b="1">
                          <a:effectLst/>
                          <a:latin typeface="inherit"/>
                        </a:rPr>
                        <a:t>(</a:t>
                      </a:r>
                      <a:r>
                        <a:rPr lang="en-GB" b="1">
                          <a:solidFill>
                            <a:srgbClr val="31A2DA"/>
                          </a:solidFill>
                          <a:effectLst/>
                          <a:latin typeface="inherit"/>
                        </a:rPr>
                        <a:t>y_</a:t>
                      </a:r>
                      <a:r>
                        <a:rPr lang="en-GB" b="1">
                          <a:effectLst/>
                          <a:latin typeface="inherit"/>
                        </a:rPr>
                        <a:t>-</a:t>
                      </a:r>
                      <a:r>
                        <a:rPr lang="en-GB" b="1">
                          <a:solidFill>
                            <a:srgbClr val="EC008C"/>
                          </a:solidFill>
                          <a:effectLst/>
                          <a:latin typeface="inherit"/>
                        </a:rPr>
                        <a:t>y</a:t>
                      </a:r>
                      <a:r>
                        <a:rPr lang="en-GB" b="1">
                          <a:effectLst/>
                          <a:latin typeface="inherit"/>
                        </a:rPr>
                        <a:t>)²</a:t>
                      </a:r>
                    </a:p>
                  </a:txBody>
                  <a:tcPr marL="47625" marR="47625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343417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base"/>
                      <a:r>
                        <a:rPr lang="en-RU">
                          <a:effectLst/>
                          <a:latin typeface="inherit"/>
                        </a:rPr>
                        <a:t>2,104</a:t>
                      </a:r>
                    </a:p>
                  </a:txBody>
                  <a:tcPr marL="47625" marR="47625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RU">
                          <a:solidFill>
                            <a:srgbClr val="31A2DA"/>
                          </a:solidFill>
                          <a:effectLst/>
                          <a:latin typeface="inherit"/>
                        </a:rPr>
                        <a:t>399.9</a:t>
                      </a:r>
                    </a:p>
                  </a:txBody>
                  <a:tcPr marL="47625" marR="47625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RU">
                          <a:solidFill>
                            <a:srgbClr val="EC008C"/>
                          </a:solidFill>
                          <a:effectLst/>
                          <a:latin typeface="inherit"/>
                        </a:rPr>
                        <a:t>379</a:t>
                      </a:r>
                    </a:p>
                  </a:txBody>
                  <a:tcPr marL="47625" marR="47625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RU">
                          <a:solidFill>
                            <a:srgbClr val="CAB900"/>
                          </a:solidFill>
                          <a:effectLst/>
                          <a:latin typeface="inherit"/>
                        </a:rPr>
                        <a:t>21</a:t>
                      </a:r>
                    </a:p>
                  </a:txBody>
                  <a:tcPr marL="47625" marR="47625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RU">
                          <a:solidFill>
                            <a:srgbClr val="CAB900"/>
                          </a:solidFill>
                          <a:effectLst/>
                          <a:latin typeface="inherit"/>
                        </a:rPr>
                        <a:t>449</a:t>
                      </a:r>
                    </a:p>
                  </a:txBody>
                  <a:tcPr marL="47625" marR="47625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8131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base"/>
                      <a:r>
                        <a:rPr lang="en-RU">
                          <a:effectLst/>
                          <a:latin typeface="inherit"/>
                        </a:rPr>
                        <a:t>1,600</a:t>
                      </a:r>
                    </a:p>
                  </a:txBody>
                  <a:tcPr marL="47625" marR="47625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RU">
                          <a:solidFill>
                            <a:srgbClr val="31A2DA"/>
                          </a:solidFill>
                          <a:effectLst/>
                          <a:latin typeface="inherit"/>
                        </a:rPr>
                        <a:t>329.9</a:t>
                      </a:r>
                    </a:p>
                  </a:txBody>
                  <a:tcPr marL="47625" marR="47625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RU">
                          <a:solidFill>
                            <a:srgbClr val="EC008C"/>
                          </a:solidFill>
                          <a:effectLst/>
                          <a:latin typeface="inherit"/>
                        </a:rPr>
                        <a:t>288</a:t>
                      </a:r>
                    </a:p>
                  </a:txBody>
                  <a:tcPr marL="47625" marR="47625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RU">
                          <a:solidFill>
                            <a:srgbClr val="CAB900"/>
                          </a:solidFill>
                          <a:effectLst/>
                          <a:latin typeface="inherit"/>
                        </a:rPr>
                        <a:t>42</a:t>
                      </a:r>
                    </a:p>
                  </a:txBody>
                  <a:tcPr marL="47625" marR="47625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RU">
                          <a:solidFill>
                            <a:srgbClr val="CAB900"/>
                          </a:solidFill>
                          <a:effectLst/>
                          <a:latin typeface="inherit"/>
                        </a:rPr>
                        <a:t>1756</a:t>
                      </a:r>
                    </a:p>
                  </a:txBody>
                  <a:tcPr marL="47625" marR="47625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22457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base"/>
                      <a:r>
                        <a:rPr lang="en-RU" dirty="0">
                          <a:effectLst/>
                          <a:latin typeface="inherit"/>
                        </a:rPr>
                        <a:t>2,400</a:t>
                      </a:r>
                    </a:p>
                  </a:txBody>
                  <a:tcPr marL="47625" marR="47625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RU">
                          <a:solidFill>
                            <a:srgbClr val="31A2DA"/>
                          </a:solidFill>
                          <a:effectLst/>
                          <a:latin typeface="inherit"/>
                        </a:rPr>
                        <a:t>369</a:t>
                      </a:r>
                    </a:p>
                  </a:txBody>
                  <a:tcPr marL="47625" marR="47625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RU">
                          <a:solidFill>
                            <a:srgbClr val="EC008C"/>
                          </a:solidFill>
                          <a:effectLst/>
                          <a:latin typeface="inherit"/>
                        </a:rPr>
                        <a:t>432</a:t>
                      </a:r>
                    </a:p>
                  </a:txBody>
                  <a:tcPr marL="47625" marR="47625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RU">
                          <a:solidFill>
                            <a:srgbClr val="CAB900"/>
                          </a:solidFill>
                          <a:effectLst/>
                          <a:latin typeface="inherit"/>
                        </a:rPr>
                        <a:t>-63</a:t>
                      </a:r>
                    </a:p>
                  </a:txBody>
                  <a:tcPr marL="47625" marR="47625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RU" dirty="0">
                          <a:solidFill>
                            <a:srgbClr val="CAB900"/>
                          </a:solidFill>
                          <a:effectLst/>
                          <a:latin typeface="inherit"/>
                        </a:rPr>
                        <a:t>3969</a:t>
                      </a:r>
                    </a:p>
                  </a:txBody>
                  <a:tcPr marL="47625" marR="47625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03764570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EC76FC1C-A32D-B14B-AE12-E25BC565333B}"/>
              </a:ext>
            </a:extLst>
          </p:cNvPr>
          <p:cNvGraphicFramePr>
            <a:graphicFrameLocks noGrp="1"/>
          </p:cNvGraphicFramePr>
          <p:nvPr/>
        </p:nvGraphicFramePr>
        <p:xfrm>
          <a:off x="9368679" y="3139440"/>
          <a:ext cx="2545975" cy="289560"/>
        </p:xfrm>
        <a:graphic>
          <a:graphicData uri="http://schemas.openxmlformats.org/drawingml/2006/table">
            <a:tbl>
              <a:tblPr/>
              <a:tblGrid>
                <a:gridCol w="1394224">
                  <a:extLst>
                    <a:ext uri="{9D8B030D-6E8A-4147-A177-3AD203B41FA5}">
                      <a16:colId xmlns:a16="http://schemas.microsoft.com/office/drawing/2014/main" val="3592959476"/>
                    </a:ext>
                  </a:extLst>
                </a:gridCol>
                <a:gridCol w="1151751">
                  <a:extLst>
                    <a:ext uri="{9D8B030D-6E8A-4147-A177-3AD203B41FA5}">
                      <a16:colId xmlns:a16="http://schemas.microsoft.com/office/drawing/2014/main" val="408737584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 fontAlgn="base"/>
                      <a:r>
                        <a:rPr lang="en-GB">
                          <a:solidFill>
                            <a:srgbClr val="666666"/>
                          </a:solidFill>
                          <a:effectLst/>
                          <a:latin typeface="inherit"/>
                        </a:rPr>
                        <a:t>Average:</a:t>
                      </a:r>
                      <a:endParaRPr lang="en-GB">
                        <a:solidFill>
                          <a:srgbClr val="EC008C"/>
                        </a:solidFill>
                        <a:effectLst/>
                        <a:latin typeface="inherit"/>
                      </a:endParaRPr>
                    </a:p>
                  </a:txBody>
                  <a:tcPr marL="47625" marR="47625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RU" b="1" dirty="0">
                          <a:solidFill>
                            <a:srgbClr val="CAB900"/>
                          </a:solidFill>
                          <a:effectLst/>
                          <a:latin typeface="inherit"/>
                        </a:rPr>
                        <a:t>2,058</a:t>
                      </a:r>
                      <a:endParaRPr lang="en-RU" dirty="0">
                        <a:solidFill>
                          <a:srgbClr val="CAB900"/>
                        </a:solidFill>
                        <a:effectLst/>
                        <a:latin typeface="inherit"/>
                      </a:endParaRPr>
                    </a:p>
                  </a:txBody>
                  <a:tcPr marL="47625" marR="47625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42871115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F14704A4-3E8D-C942-B523-D2D217CA0F2C}"/>
              </a:ext>
            </a:extLst>
          </p:cNvPr>
          <p:cNvSpPr/>
          <p:nvPr/>
        </p:nvSpPr>
        <p:spPr>
          <a:xfrm>
            <a:off x="8016969" y="3551460"/>
            <a:ext cx="3897685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Error is measured as the average of the errors for each point in the  data set. </a:t>
            </a:r>
            <a:b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GB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For each point, the error is measured by the difference between the actual value and the predicted value, raised to the power of 2. </a:t>
            </a:r>
            <a:b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GB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This is called MEAN SQUARED ERROR.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This will be our </a:t>
            </a:r>
            <a:r>
              <a:rPr lang="en-GB" sz="1600" b="1" dirty="0">
                <a:latin typeface="Calibri" panose="020F0502020204030204" pitchFamily="34" charset="0"/>
                <a:cs typeface="Calibri" panose="020F0502020204030204" pitchFamily="34" charset="0"/>
              </a:rPr>
              <a:t>loss function</a:t>
            </a:r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 (also, </a:t>
            </a:r>
            <a:r>
              <a:rPr lang="en-GB" sz="1600" b="1" dirty="0">
                <a:latin typeface="Calibri" panose="020F0502020204030204" pitchFamily="34" charset="0"/>
                <a:cs typeface="Calibri" panose="020F0502020204030204" pitchFamily="34" charset="0"/>
              </a:rPr>
              <a:t>cost function</a:t>
            </a:r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).</a:t>
            </a:r>
            <a:endParaRPr lang="en-RU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2" name="Picture 11" descr="A close up of a map&#10;&#10;Description automatically generated">
            <a:extLst>
              <a:ext uri="{FF2B5EF4-FFF2-40B4-BE49-F238E27FC236}">
                <a16:creationId xmlns:a16="http://schemas.microsoft.com/office/drawing/2014/main" id="{A1F794FC-6C43-594C-B9AD-3FA66D5CA6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8956" y="3116147"/>
            <a:ext cx="6659656" cy="3635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25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640580" y="386862"/>
            <a:ext cx="10577147" cy="137271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000" dirty="0"/>
              <a:t>Stating the Problem</a:t>
            </a:r>
            <a:endParaRPr lang="ru-RU" sz="4000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A2CA2421-F5D8-6447-86A4-B8E4CC0896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81326" y="3617499"/>
            <a:ext cx="766034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RU" altLang="en-RU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RU" altLang="en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4FDE400-DC53-BB4F-816D-28DCFA4CADBC}"/>
              </a:ext>
            </a:extLst>
          </p:cNvPr>
          <p:cNvSpPr/>
          <p:nvPr/>
        </p:nvSpPr>
        <p:spPr>
          <a:xfrm>
            <a:off x="974272" y="1113480"/>
            <a:ext cx="903033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222222"/>
                </a:solidFill>
                <a:latin typeface="Helvetica" pitchFamily="2" charset="0"/>
              </a:rPr>
              <a:t>Say you’re helping a friend who wants to buy a house. She was quoted $400,000 for a 2000 </a:t>
            </a:r>
            <a:r>
              <a:rPr lang="en-GB" dirty="0" err="1">
                <a:solidFill>
                  <a:srgbClr val="222222"/>
                </a:solidFill>
                <a:latin typeface="Helvetica" pitchFamily="2" charset="0"/>
              </a:rPr>
              <a:t>sq</a:t>
            </a:r>
            <a:r>
              <a:rPr lang="en-GB" dirty="0">
                <a:solidFill>
                  <a:srgbClr val="222222"/>
                </a:solidFill>
                <a:latin typeface="Helvetica" pitchFamily="2" charset="0"/>
              </a:rPr>
              <a:t> ft house (185 meters). Is this a good price or not?</a:t>
            </a:r>
            <a:endParaRPr lang="en-RU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6857D76-065B-4F47-86AD-3A49AD9F57D5}"/>
              </a:ext>
            </a:extLst>
          </p:cNvPr>
          <p:cNvSpPr/>
          <p:nvPr/>
        </p:nvSpPr>
        <p:spPr>
          <a:xfrm>
            <a:off x="2410944" y="1613022"/>
            <a:ext cx="759366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GB" dirty="0">
                <a:solidFill>
                  <a:srgbClr val="222222"/>
                </a:solidFill>
                <a:latin typeface="Helvetica" pitchFamily="2" charset="0"/>
              </a:rPr>
              <a:t>If we apply our model to the three data points we have, how good of a job would it do?</a:t>
            </a:r>
          </a:p>
          <a:p>
            <a:br>
              <a:rPr lang="en-GB" dirty="0"/>
            </a:br>
            <a:endParaRPr lang="en-RU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81C4D977-A6AE-924D-9730-60F3318EC1E3}"/>
              </a:ext>
            </a:extLst>
          </p:cNvPr>
          <p:cNvGraphicFramePr>
            <a:graphicFrameLocks noGrp="1"/>
          </p:cNvGraphicFramePr>
          <p:nvPr/>
        </p:nvGraphicFramePr>
        <p:xfrm>
          <a:off x="1553696" y="1858740"/>
          <a:ext cx="10515600" cy="1158240"/>
        </p:xfrm>
        <a:graphic>
          <a:graphicData uri="http://schemas.openxmlformats.org/drawingml/2006/table">
            <a:tbl>
              <a:tblPr/>
              <a:tblGrid>
                <a:gridCol w="2103120">
                  <a:extLst>
                    <a:ext uri="{9D8B030D-6E8A-4147-A177-3AD203B41FA5}">
                      <a16:colId xmlns:a16="http://schemas.microsoft.com/office/drawing/2014/main" val="2300114150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983900450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622383002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3697637732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58011704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base"/>
                      <a:r>
                        <a:rPr lang="en-GB" b="1">
                          <a:effectLst/>
                          <a:latin typeface="inherit"/>
                        </a:rPr>
                        <a:t>Area (x)</a:t>
                      </a:r>
                    </a:p>
                  </a:txBody>
                  <a:tcPr marL="47625" marR="47625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GB" b="1">
                          <a:effectLst/>
                          <a:latin typeface="inherit"/>
                        </a:rPr>
                        <a:t>Price ($1000) (</a:t>
                      </a:r>
                      <a:r>
                        <a:rPr lang="en-GB" b="1">
                          <a:solidFill>
                            <a:srgbClr val="31A2DA"/>
                          </a:solidFill>
                          <a:effectLst/>
                          <a:latin typeface="inherit"/>
                        </a:rPr>
                        <a:t>y_</a:t>
                      </a:r>
                      <a:r>
                        <a:rPr lang="en-GB" b="1">
                          <a:effectLst/>
                          <a:latin typeface="inherit"/>
                        </a:rPr>
                        <a:t>)</a:t>
                      </a:r>
                    </a:p>
                  </a:txBody>
                  <a:tcPr marL="47625" marR="47625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GB" b="1">
                          <a:effectLst/>
                          <a:latin typeface="inherit"/>
                        </a:rPr>
                        <a:t>Prediction (</a:t>
                      </a:r>
                      <a:r>
                        <a:rPr lang="en-GB" b="1">
                          <a:solidFill>
                            <a:srgbClr val="EC008C"/>
                          </a:solidFill>
                          <a:effectLst/>
                          <a:latin typeface="inherit"/>
                        </a:rPr>
                        <a:t>y</a:t>
                      </a:r>
                      <a:r>
                        <a:rPr lang="en-GB" b="1">
                          <a:effectLst/>
                          <a:latin typeface="inherit"/>
                        </a:rPr>
                        <a:t>)</a:t>
                      </a:r>
                    </a:p>
                  </a:txBody>
                  <a:tcPr marL="47625" marR="47625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GB" b="1">
                          <a:solidFill>
                            <a:srgbClr val="31A2DA"/>
                          </a:solidFill>
                          <a:effectLst/>
                          <a:latin typeface="inherit"/>
                        </a:rPr>
                        <a:t>y_</a:t>
                      </a:r>
                      <a:r>
                        <a:rPr lang="en-GB" b="1">
                          <a:effectLst/>
                          <a:latin typeface="inherit"/>
                        </a:rPr>
                        <a:t>-</a:t>
                      </a:r>
                      <a:r>
                        <a:rPr lang="en-GB" b="1">
                          <a:solidFill>
                            <a:srgbClr val="EC008C"/>
                          </a:solidFill>
                          <a:effectLst/>
                          <a:latin typeface="inherit"/>
                        </a:rPr>
                        <a:t>y</a:t>
                      </a:r>
                      <a:endParaRPr lang="en-GB" b="1">
                        <a:effectLst/>
                        <a:latin typeface="inherit"/>
                      </a:endParaRPr>
                    </a:p>
                  </a:txBody>
                  <a:tcPr marL="47625" marR="47625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GB" b="1">
                          <a:effectLst/>
                          <a:latin typeface="inherit"/>
                        </a:rPr>
                        <a:t>(</a:t>
                      </a:r>
                      <a:r>
                        <a:rPr lang="en-GB" b="1">
                          <a:solidFill>
                            <a:srgbClr val="31A2DA"/>
                          </a:solidFill>
                          <a:effectLst/>
                          <a:latin typeface="inherit"/>
                        </a:rPr>
                        <a:t>y_</a:t>
                      </a:r>
                      <a:r>
                        <a:rPr lang="en-GB" b="1">
                          <a:effectLst/>
                          <a:latin typeface="inherit"/>
                        </a:rPr>
                        <a:t>-</a:t>
                      </a:r>
                      <a:r>
                        <a:rPr lang="en-GB" b="1">
                          <a:solidFill>
                            <a:srgbClr val="EC008C"/>
                          </a:solidFill>
                          <a:effectLst/>
                          <a:latin typeface="inherit"/>
                        </a:rPr>
                        <a:t>y</a:t>
                      </a:r>
                      <a:r>
                        <a:rPr lang="en-GB" b="1">
                          <a:effectLst/>
                          <a:latin typeface="inherit"/>
                        </a:rPr>
                        <a:t>)²</a:t>
                      </a:r>
                    </a:p>
                  </a:txBody>
                  <a:tcPr marL="47625" marR="47625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343417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base"/>
                      <a:r>
                        <a:rPr lang="en-RU">
                          <a:effectLst/>
                          <a:latin typeface="inherit"/>
                        </a:rPr>
                        <a:t>2,104</a:t>
                      </a:r>
                    </a:p>
                  </a:txBody>
                  <a:tcPr marL="47625" marR="47625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RU">
                          <a:solidFill>
                            <a:srgbClr val="31A2DA"/>
                          </a:solidFill>
                          <a:effectLst/>
                          <a:latin typeface="inherit"/>
                        </a:rPr>
                        <a:t>399.9</a:t>
                      </a:r>
                    </a:p>
                  </a:txBody>
                  <a:tcPr marL="47625" marR="47625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RU">
                          <a:solidFill>
                            <a:srgbClr val="EC008C"/>
                          </a:solidFill>
                          <a:effectLst/>
                          <a:latin typeface="inherit"/>
                        </a:rPr>
                        <a:t>379</a:t>
                      </a:r>
                    </a:p>
                  </a:txBody>
                  <a:tcPr marL="47625" marR="47625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RU">
                          <a:solidFill>
                            <a:srgbClr val="CAB900"/>
                          </a:solidFill>
                          <a:effectLst/>
                          <a:latin typeface="inherit"/>
                        </a:rPr>
                        <a:t>21</a:t>
                      </a:r>
                    </a:p>
                  </a:txBody>
                  <a:tcPr marL="47625" marR="47625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RU">
                          <a:solidFill>
                            <a:srgbClr val="CAB900"/>
                          </a:solidFill>
                          <a:effectLst/>
                          <a:latin typeface="inherit"/>
                        </a:rPr>
                        <a:t>449</a:t>
                      </a:r>
                    </a:p>
                  </a:txBody>
                  <a:tcPr marL="47625" marR="47625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8131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base"/>
                      <a:r>
                        <a:rPr lang="en-RU">
                          <a:effectLst/>
                          <a:latin typeface="inherit"/>
                        </a:rPr>
                        <a:t>1,600</a:t>
                      </a:r>
                    </a:p>
                  </a:txBody>
                  <a:tcPr marL="47625" marR="47625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RU">
                          <a:solidFill>
                            <a:srgbClr val="31A2DA"/>
                          </a:solidFill>
                          <a:effectLst/>
                          <a:latin typeface="inherit"/>
                        </a:rPr>
                        <a:t>329.9</a:t>
                      </a:r>
                    </a:p>
                  </a:txBody>
                  <a:tcPr marL="47625" marR="47625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RU">
                          <a:solidFill>
                            <a:srgbClr val="EC008C"/>
                          </a:solidFill>
                          <a:effectLst/>
                          <a:latin typeface="inherit"/>
                        </a:rPr>
                        <a:t>288</a:t>
                      </a:r>
                    </a:p>
                  </a:txBody>
                  <a:tcPr marL="47625" marR="47625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RU">
                          <a:solidFill>
                            <a:srgbClr val="CAB900"/>
                          </a:solidFill>
                          <a:effectLst/>
                          <a:latin typeface="inherit"/>
                        </a:rPr>
                        <a:t>42</a:t>
                      </a:r>
                    </a:p>
                  </a:txBody>
                  <a:tcPr marL="47625" marR="47625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RU">
                          <a:solidFill>
                            <a:srgbClr val="CAB900"/>
                          </a:solidFill>
                          <a:effectLst/>
                          <a:latin typeface="inherit"/>
                        </a:rPr>
                        <a:t>1756</a:t>
                      </a:r>
                    </a:p>
                  </a:txBody>
                  <a:tcPr marL="47625" marR="47625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22457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base"/>
                      <a:r>
                        <a:rPr lang="en-RU">
                          <a:effectLst/>
                          <a:latin typeface="inherit"/>
                        </a:rPr>
                        <a:t>2,400</a:t>
                      </a:r>
                    </a:p>
                  </a:txBody>
                  <a:tcPr marL="47625" marR="47625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RU">
                          <a:solidFill>
                            <a:srgbClr val="31A2DA"/>
                          </a:solidFill>
                          <a:effectLst/>
                          <a:latin typeface="inherit"/>
                        </a:rPr>
                        <a:t>369</a:t>
                      </a:r>
                    </a:p>
                  </a:txBody>
                  <a:tcPr marL="47625" marR="47625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RU">
                          <a:solidFill>
                            <a:srgbClr val="EC008C"/>
                          </a:solidFill>
                          <a:effectLst/>
                          <a:latin typeface="inherit"/>
                        </a:rPr>
                        <a:t>432</a:t>
                      </a:r>
                    </a:p>
                  </a:txBody>
                  <a:tcPr marL="47625" marR="47625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RU">
                          <a:solidFill>
                            <a:srgbClr val="CAB900"/>
                          </a:solidFill>
                          <a:effectLst/>
                          <a:latin typeface="inherit"/>
                        </a:rPr>
                        <a:t>-63</a:t>
                      </a:r>
                    </a:p>
                  </a:txBody>
                  <a:tcPr marL="47625" marR="47625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RU" dirty="0">
                          <a:solidFill>
                            <a:srgbClr val="CAB900"/>
                          </a:solidFill>
                          <a:effectLst/>
                          <a:latin typeface="inherit"/>
                        </a:rPr>
                        <a:t>3969</a:t>
                      </a:r>
                    </a:p>
                  </a:txBody>
                  <a:tcPr marL="47625" marR="47625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03764570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EC76FC1C-A32D-B14B-AE12-E25BC565333B}"/>
              </a:ext>
            </a:extLst>
          </p:cNvPr>
          <p:cNvGraphicFramePr>
            <a:graphicFrameLocks noGrp="1"/>
          </p:cNvGraphicFramePr>
          <p:nvPr/>
        </p:nvGraphicFramePr>
        <p:xfrm>
          <a:off x="9368679" y="3139440"/>
          <a:ext cx="2545975" cy="289560"/>
        </p:xfrm>
        <a:graphic>
          <a:graphicData uri="http://schemas.openxmlformats.org/drawingml/2006/table">
            <a:tbl>
              <a:tblPr/>
              <a:tblGrid>
                <a:gridCol w="1394224">
                  <a:extLst>
                    <a:ext uri="{9D8B030D-6E8A-4147-A177-3AD203B41FA5}">
                      <a16:colId xmlns:a16="http://schemas.microsoft.com/office/drawing/2014/main" val="3592959476"/>
                    </a:ext>
                  </a:extLst>
                </a:gridCol>
                <a:gridCol w="1151751">
                  <a:extLst>
                    <a:ext uri="{9D8B030D-6E8A-4147-A177-3AD203B41FA5}">
                      <a16:colId xmlns:a16="http://schemas.microsoft.com/office/drawing/2014/main" val="408737584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 fontAlgn="base"/>
                      <a:r>
                        <a:rPr lang="en-GB">
                          <a:solidFill>
                            <a:srgbClr val="666666"/>
                          </a:solidFill>
                          <a:effectLst/>
                          <a:latin typeface="inherit"/>
                        </a:rPr>
                        <a:t>Average:</a:t>
                      </a:r>
                      <a:endParaRPr lang="en-GB">
                        <a:solidFill>
                          <a:srgbClr val="EC008C"/>
                        </a:solidFill>
                        <a:effectLst/>
                        <a:latin typeface="inherit"/>
                      </a:endParaRPr>
                    </a:p>
                  </a:txBody>
                  <a:tcPr marL="47625" marR="47625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RU" b="1" dirty="0">
                          <a:solidFill>
                            <a:srgbClr val="CAB900"/>
                          </a:solidFill>
                          <a:effectLst/>
                          <a:latin typeface="inherit"/>
                        </a:rPr>
                        <a:t>2,058</a:t>
                      </a:r>
                      <a:endParaRPr lang="en-RU" dirty="0">
                        <a:solidFill>
                          <a:srgbClr val="CAB900"/>
                        </a:solidFill>
                        <a:effectLst/>
                        <a:latin typeface="inherit"/>
                      </a:endParaRPr>
                    </a:p>
                  </a:txBody>
                  <a:tcPr marL="47625" marR="47625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42871115"/>
                  </a:ext>
                </a:extLst>
              </a:tr>
            </a:tbl>
          </a:graphicData>
        </a:graphic>
      </p:graphicFrame>
      <p:pic>
        <p:nvPicPr>
          <p:cNvPr id="12" name="Picture 11" descr="A close up of a map&#10;&#10;Description automatically generated">
            <a:extLst>
              <a:ext uri="{FF2B5EF4-FFF2-40B4-BE49-F238E27FC236}">
                <a16:creationId xmlns:a16="http://schemas.microsoft.com/office/drawing/2014/main" id="{A1F794FC-6C43-594C-B9AD-3FA66D5CA6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8956" y="3116147"/>
            <a:ext cx="6659656" cy="363542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3BFB3BF-00EB-BF47-A945-9ECCD67E1605}"/>
              </a:ext>
            </a:extLst>
          </p:cNvPr>
          <p:cNvSpPr/>
          <p:nvPr/>
        </p:nvSpPr>
        <p:spPr>
          <a:xfrm>
            <a:off x="7718612" y="3582144"/>
            <a:ext cx="419604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 can't improve much on the model by varying the weight any more.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But if we add a bias we can find values that improve the model.</a:t>
            </a:r>
            <a:endParaRPr lang="en-RU" sz="2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19673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640580" y="386862"/>
            <a:ext cx="10577147" cy="137271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000" dirty="0"/>
              <a:t>Stating the Problem</a:t>
            </a:r>
            <a:endParaRPr lang="ru-RU" sz="4000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A2CA2421-F5D8-6447-86A4-B8E4CC0896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81326" y="3617499"/>
            <a:ext cx="766034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RU" altLang="en-RU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RU" altLang="en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4FDE400-DC53-BB4F-816D-28DCFA4CADBC}"/>
              </a:ext>
            </a:extLst>
          </p:cNvPr>
          <p:cNvSpPr/>
          <p:nvPr/>
        </p:nvSpPr>
        <p:spPr>
          <a:xfrm>
            <a:off x="974272" y="1113480"/>
            <a:ext cx="903033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222222"/>
                </a:solidFill>
                <a:latin typeface="Helvetica" pitchFamily="2" charset="0"/>
              </a:rPr>
              <a:t>Say you’re helping a friend who wants to buy a house. She was quoted $400,000 for a 2000 </a:t>
            </a:r>
            <a:r>
              <a:rPr lang="en-GB" dirty="0" err="1">
                <a:solidFill>
                  <a:srgbClr val="222222"/>
                </a:solidFill>
                <a:latin typeface="Helvetica" pitchFamily="2" charset="0"/>
              </a:rPr>
              <a:t>sq</a:t>
            </a:r>
            <a:r>
              <a:rPr lang="en-GB" dirty="0">
                <a:solidFill>
                  <a:srgbClr val="222222"/>
                </a:solidFill>
                <a:latin typeface="Helvetica" pitchFamily="2" charset="0"/>
              </a:rPr>
              <a:t> ft house (185 meters). Is this a good price or not?</a:t>
            </a:r>
            <a:endParaRPr lang="en-RU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6857D76-065B-4F47-86AD-3A49AD9F57D5}"/>
              </a:ext>
            </a:extLst>
          </p:cNvPr>
          <p:cNvSpPr/>
          <p:nvPr/>
        </p:nvSpPr>
        <p:spPr>
          <a:xfrm>
            <a:off x="2410944" y="1613022"/>
            <a:ext cx="759366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GB" b="1" dirty="0">
                <a:solidFill>
                  <a:srgbClr val="222222"/>
                </a:solidFill>
                <a:latin typeface="Helvetica" pitchFamily="2" charset="0"/>
              </a:rPr>
              <a:t>If we apply our model to the three data points we have, how good of a job would it do?</a:t>
            </a:r>
          </a:p>
          <a:p>
            <a:br>
              <a:rPr lang="en-GB" b="1" dirty="0"/>
            </a:br>
            <a:endParaRPr lang="en-RU" b="1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81C4D977-A6AE-924D-9730-60F3318EC1E3}"/>
              </a:ext>
            </a:extLst>
          </p:cNvPr>
          <p:cNvGraphicFramePr>
            <a:graphicFrameLocks noGrp="1"/>
          </p:cNvGraphicFramePr>
          <p:nvPr/>
        </p:nvGraphicFramePr>
        <p:xfrm>
          <a:off x="1553696" y="1858740"/>
          <a:ext cx="10515600" cy="1158240"/>
        </p:xfrm>
        <a:graphic>
          <a:graphicData uri="http://schemas.openxmlformats.org/drawingml/2006/table">
            <a:tbl>
              <a:tblPr/>
              <a:tblGrid>
                <a:gridCol w="2103120">
                  <a:extLst>
                    <a:ext uri="{9D8B030D-6E8A-4147-A177-3AD203B41FA5}">
                      <a16:colId xmlns:a16="http://schemas.microsoft.com/office/drawing/2014/main" val="2300114150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983900450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622383002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3697637732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58011704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base"/>
                      <a:r>
                        <a:rPr lang="en-GB" b="1">
                          <a:effectLst/>
                          <a:latin typeface="inherit"/>
                        </a:rPr>
                        <a:t>Area (x)</a:t>
                      </a:r>
                    </a:p>
                  </a:txBody>
                  <a:tcPr marL="47625" marR="47625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GB" b="1">
                          <a:effectLst/>
                          <a:latin typeface="inherit"/>
                        </a:rPr>
                        <a:t>Price ($1000) (</a:t>
                      </a:r>
                      <a:r>
                        <a:rPr lang="en-GB" b="1">
                          <a:solidFill>
                            <a:srgbClr val="31A2DA"/>
                          </a:solidFill>
                          <a:effectLst/>
                          <a:latin typeface="inherit"/>
                        </a:rPr>
                        <a:t>y_</a:t>
                      </a:r>
                      <a:r>
                        <a:rPr lang="en-GB" b="1">
                          <a:effectLst/>
                          <a:latin typeface="inherit"/>
                        </a:rPr>
                        <a:t>)</a:t>
                      </a:r>
                    </a:p>
                  </a:txBody>
                  <a:tcPr marL="47625" marR="47625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GB" b="1">
                          <a:effectLst/>
                          <a:latin typeface="inherit"/>
                        </a:rPr>
                        <a:t>Prediction (</a:t>
                      </a:r>
                      <a:r>
                        <a:rPr lang="en-GB" b="1">
                          <a:solidFill>
                            <a:srgbClr val="EC008C"/>
                          </a:solidFill>
                          <a:effectLst/>
                          <a:latin typeface="inherit"/>
                        </a:rPr>
                        <a:t>y</a:t>
                      </a:r>
                      <a:r>
                        <a:rPr lang="en-GB" b="1">
                          <a:effectLst/>
                          <a:latin typeface="inherit"/>
                        </a:rPr>
                        <a:t>)</a:t>
                      </a:r>
                    </a:p>
                  </a:txBody>
                  <a:tcPr marL="47625" marR="47625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GB" b="1">
                          <a:solidFill>
                            <a:srgbClr val="31A2DA"/>
                          </a:solidFill>
                          <a:effectLst/>
                          <a:latin typeface="inherit"/>
                        </a:rPr>
                        <a:t>y_</a:t>
                      </a:r>
                      <a:r>
                        <a:rPr lang="en-GB" b="1">
                          <a:effectLst/>
                          <a:latin typeface="inherit"/>
                        </a:rPr>
                        <a:t>-</a:t>
                      </a:r>
                      <a:r>
                        <a:rPr lang="en-GB" b="1">
                          <a:solidFill>
                            <a:srgbClr val="EC008C"/>
                          </a:solidFill>
                          <a:effectLst/>
                          <a:latin typeface="inherit"/>
                        </a:rPr>
                        <a:t>y</a:t>
                      </a:r>
                      <a:endParaRPr lang="en-GB" b="1">
                        <a:effectLst/>
                        <a:latin typeface="inherit"/>
                      </a:endParaRPr>
                    </a:p>
                  </a:txBody>
                  <a:tcPr marL="47625" marR="47625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GB" b="1">
                          <a:effectLst/>
                          <a:latin typeface="inherit"/>
                        </a:rPr>
                        <a:t>(</a:t>
                      </a:r>
                      <a:r>
                        <a:rPr lang="en-GB" b="1">
                          <a:solidFill>
                            <a:srgbClr val="31A2DA"/>
                          </a:solidFill>
                          <a:effectLst/>
                          <a:latin typeface="inherit"/>
                        </a:rPr>
                        <a:t>y_</a:t>
                      </a:r>
                      <a:r>
                        <a:rPr lang="en-GB" b="1">
                          <a:effectLst/>
                          <a:latin typeface="inherit"/>
                        </a:rPr>
                        <a:t>-</a:t>
                      </a:r>
                      <a:r>
                        <a:rPr lang="en-GB" b="1">
                          <a:solidFill>
                            <a:srgbClr val="EC008C"/>
                          </a:solidFill>
                          <a:effectLst/>
                          <a:latin typeface="inherit"/>
                        </a:rPr>
                        <a:t>y</a:t>
                      </a:r>
                      <a:r>
                        <a:rPr lang="en-GB" b="1">
                          <a:effectLst/>
                          <a:latin typeface="inherit"/>
                        </a:rPr>
                        <a:t>)²</a:t>
                      </a:r>
                    </a:p>
                  </a:txBody>
                  <a:tcPr marL="47625" marR="47625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343417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base"/>
                      <a:r>
                        <a:rPr lang="en-RU">
                          <a:effectLst/>
                          <a:latin typeface="inherit"/>
                        </a:rPr>
                        <a:t>2,104</a:t>
                      </a:r>
                    </a:p>
                  </a:txBody>
                  <a:tcPr marL="47625" marR="47625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RU">
                          <a:solidFill>
                            <a:srgbClr val="31A2DA"/>
                          </a:solidFill>
                          <a:effectLst/>
                          <a:latin typeface="inherit"/>
                        </a:rPr>
                        <a:t>399.9</a:t>
                      </a:r>
                    </a:p>
                  </a:txBody>
                  <a:tcPr marL="47625" marR="47625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RU">
                          <a:solidFill>
                            <a:srgbClr val="EC008C"/>
                          </a:solidFill>
                          <a:effectLst/>
                          <a:latin typeface="inherit"/>
                        </a:rPr>
                        <a:t>379</a:t>
                      </a:r>
                    </a:p>
                  </a:txBody>
                  <a:tcPr marL="47625" marR="47625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RU">
                          <a:solidFill>
                            <a:srgbClr val="CAB900"/>
                          </a:solidFill>
                          <a:effectLst/>
                          <a:latin typeface="inherit"/>
                        </a:rPr>
                        <a:t>21</a:t>
                      </a:r>
                    </a:p>
                  </a:txBody>
                  <a:tcPr marL="47625" marR="47625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RU">
                          <a:solidFill>
                            <a:srgbClr val="CAB900"/>
                          </a:solidFill>
                          <a:effectLst/>
                          <a:latin typeface="inherit"/>
                        </a:rPr>
                        <a:t>449</a:t>
                      </a:r>
                    </a:p>
                  </a:txBody>
                  <a:tcPr marL="47625" marR="47625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8131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base"/>
                      <a:r>
                        <a:rPr lang="en-RU">
                          <a:effectLst/>
                          <a:latin typeface="inherit"/>
                        </a:rPr>
                        <a:t>1,600</a:t>
                      </a:r>
                    </a:p>
                  </a:txBody>
                  <a:tcPr marL="47625" marR="47625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RU">
                          <a:solidFill>
                            <a:srgbClr val="31A2DA"/>
                          </a:solidFill>
                          <a:effectLst/>
                          <a:latin typeface="inherit"/>
                        </a:rPr>
                        <a:t>329.9</a:t>
                      </a:r>
                    </a:p>
                  </a:txBody>
                  <a:tcPr marL="47625" marR="47625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RU">
                          <a:solidFill>
                            <a:srgbClr val="EC008C"/>
                          </a:solidFill>
                          <a:effectLst/>
                          <a:latin typeface="inherit"/>
                        </a:rPr>
                        <a:t>288</a:t>
                      </a:r>
                    </a:p>
                  </a:txBody>
                  <a:tcPr marL="47625" marR="47625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RU">
                          <a:solidFill>
                            <a:srgbClr val="CAB900"/>
                          </a:solidFill>
                          <a:effectLst/>
                          <a:latin typeface="inherit"/>
                        </a:rPr>
                        <a:t>42</a:t>
                      </a:r>
                    </a:p>
                  </a:txBody>
                  <a:tcPr marL="47625" marR="47625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RU">
                          <a:solidFill>
                            <a:srgbClr val="CAB900"/>
                          </a:solidFill>
                          <a:effectLst/>
                          <a:latin typeface="inherit"/>
                        </a:rPr>
                        <a:t>1756</a:t>
                      </a:r>
                    </a:p>
                  </a:txBody>
                  <a:tcPr marL="47625" marR="47625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22457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base"/>
                      <a:r>
                        <a:rPr lang="en-RU">
                          <a:effectLst/>
                          <a:latin typeface="inherit"/>
                        </a:rPr>
                        <a:t>2,400</a:t>
                      </a:r>
                    </a:p>
                  </a:txBody>
                  <a:tcPr marL="47625" marR="47625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RU">
                          <a:solidFill>
                            <a:srgbClr val="31A2DA"/>
                          </a:solidFill>
                          <a:effectLst/>
                          <a:latin typeface="inherit"/>
                        </a:rPr>
                        <a:t>369</a:t>
                      </a:r>
                    </a:p>
                  </a:txBody>
                  <a:tcPr marL="47625" marR="47625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RU">
                          <a:solidFill>
                            <a:srgbClr val="EC008C"/>
                          </a:solidFill>
                          <a:effectLst/>
                          <a:latin typeface="inherit"/>
                        </a:rPr>
                        <a:t>432</a:t>
                      </a:r>
                    </a:p>
                  </a:txBody>
                  <a:tcPr marL="47625" marR="47625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RU">
                          <a:solidFill>
                            <a:srgbClr val="CAB900"/>
                          </a:solidFill>
                          <a:effectLst/>
                          <a:latin typeface="inherit"/>
                        </a:rPr>
                        <a:t>-63</a:t>
                      </a:r>
                    </a:p>
                  </a:txBody>
                  <a:tcPr marL="47625" marR="47625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RU" dirty="0">
                          <a:solidFill>
                            <a:srgbClr val="CAB900"/>
                          </a:solidFill>
                          <a:effectLst/>
                          <a:latin typeface="inherit"/>
                        </a:rPr>
                        <a:t>3969</a:t>
                      </a:r>
                    </a:p>
                  </a:txBody>
                  <a:tcPr marL="47625" marR="47625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03764570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EC76FC1C-A32D-B14B-AE12-E25BC565333B}"/>
              </a:ext>
            </a:extLst>
          </p:cNvPr>
          <p:cNvGraphicFramePr>
            <a:graphicFrameLocks noGrp="1"/>
          </p:cNvGraphicFramePr>
          <p:nvPr/>
        </p:nvGraphicFramePr>
        <p:xfrm>
          <a:off x="9368679" y="3139440"/>
          <a:ext cx="2545975" cy="289560"/>
        </p:xfrm>
        <a:graphic>
          <a:graphicData uri="http://schemas.openxmlformats.org/drawingml/2006/table">
            <a:tbl>
              <a:tblPr/>
              <a:tblGrid>
                <a:gridCol w="1394224">
                  <a:extLst>
                    <a:ext uri="{9D8B030D-6E8A-4147-A177-3AD203B41FA5}">
                      <a16:colId xmlns:a16="http://schemas.microsoft.com/office/drawing/2014/main" val="3592959476"/>
                    </a:ext>
                  </a:extLst>
                </a:gridCol>
                <a:gridCol w="1151751">
                  <a:extLst>
                    <a:ext uri="{9D8B030D-6E8A-4147-A177-3AD203B41FA5}">
                      <a16:colId xmlns:a16="http://schemas.microsoft.com/office/drawing/2014/main" val="408737584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 fontAlgn="base"/>
                      <a:r>
                        <a:rPr lang="en-GB">
                          <a:solidFill>
                            <a:srgbClr val="666666"/>
                          </a:solidFill>
                          <a:effectLst/>
                          <a:latin typeface="inherit"/>
                        </a:rPr>
                        <a:t>Average:</a:t>
                      </a:r>
                      <a:endParaRPr lang="en-GB">
                        <a:solidFill>
                          <a:srgbClr val="EC008C"/>
                        </a:solidFill>
                        <a:effectLst/>
                        <a:latin typeface="inherit"/>
                      </a:endParaRPr>
                    </a:p>
                  </a:txBody>
                  <a:tcPr marL="47625" marR="47625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RU" b="1" dirty="0">
                          <a:solidFill>
                            <a:srgbClr val="CAB900"/>
                          </a:solidFill>
                          <a:effectLst/>
                          <a:latin typeface="inherit"/>
                        </a:rPr>
                        <a:t>2,058</a:t>
                      </a:r>
                      <a:endParaRPr lang="en-RU" dirty="0">
                        <a:solidFill>
                          <a:srgbClr val="CAB900"/>
                        </a:solidFill>
                        <a:effectLst/>
                        <a:latin typeface="inherit"/>
                      </a:endParaRPr>
                    </a:p>
                  </a:txBody>
                  <a:tcPr marL="47625" marR="47625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42871115"/>
                  </a:ext>
                </a:extLst>
              </a:tr>
            </a:tbl>
          </a:graphicData>
        </a:graphic>
      </p:graphicFrame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3833EF44-C974-CF4D-BC65-9C2D45E466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7812" y="3614749"/>
            <a:ext cx="5486400" cy="30861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B634366-FAF9-9045-AD3D-40D17F87FA98}"/>
              </a:ext>
            </a:extLst>
          </p:cNvPr>
          <p:cNvSpPr/>
          <p:nvPr/>
        </p:nvSpPr>
        <p:spPr>
          <a:xfrm>
            <a:off x="640580" y="3450659"/>
            <a:ext cx="676874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Our lines can better approximate our values now that we have this b value added to the line formula. In this context, we call it a “bias”.</a:t>
            </a:r>
            <a:endParaRPr lang="en-RU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CD696B8-A0FB-AE41-9819-C2E16BDF141F}"/>
              </a:ext>
            </a:extLst>
          </p:cNvPr>
          <p:cNvSpPr/>
          <p:nvPr/>
        </p:nvSpPr>
        <p:spPr>
          <a:xfrm>
            <a:off x="7718612" y="3582144"/>
            <a:ext cx="419604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We can't improve much on the model by varying the weight any more.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But if we add a bias we can find values that improve the model.</a:t>
            </a:r>
            <a:endParaRPr lang="en-RU" sz="2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94668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640580" y="386862"/>
            <a:ext cx="10577147" cy="137271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000" dirty="0"/>
              <a:t>Stating the Problem</a:t>
            </a:r>
            <a:endParaRPr lang="ru-RU" sz="4000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A2CA2421-F5D8-6447-86A4-B8E4CC0896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81326" y="3617499"/>
            <a:ext cx="766034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RU" altLang="en-RU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RU" altLang="en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4FDE400-DC53-BB4F-816D-28DCFA4CADBC}"/>
              </a:ext>
            </a:extLst>
          </p:cNvPr>
          <p:cNvSpPr/>
          <p:nvPr/>
        </p:nvSpPr>
        <p:spPr>
          <a:xfrm>
            <a:off x="974272" y="1113480"/>
            <a:ext cx="903033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222222"/>
                </a:solidFill>
                <a:latin typeface="Helvetica" pitchFamily="2" charset="0"/>
              </a:rPr>
              <a:t>Say you’re helping a friend who wants to buy a house. She was quoted $400,000 for a 2000 </a:t>
            </a:r>
            <a:r>
              <a:rPr lang="en-GB" dirty="0" err="1">
                <a:solidFill>
                  <a:srgbClr val="222222"/>
                </a:solidFill>
                <a:latin typeface="Helvetica" pitchFamily="2" charset="0"/>
              </a:rPr>
              <a:t>sq</a:t>
            </a:r>
            <a:r>
              <a:rPr lang="en-GB" dirty="0">
                <a:solidFill>
                  <a:srgbClr val="222222"/>
                </a:solidFill>
                <a:latin typeface="Helvetica" pitchFamily="2" charset="0"/>
              </a:rPr>
              <a:t> ft house (185 meters). Is this a good price or not?</a:t>
            </a:r>
            <a:endParaRPr lang="en-RU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6857D76-065B-4F47-86AD-3A49AD9F57D5}"/>
              </a:ext>
            </a:extLst>
          </p:cNvPr>
          <p:cNvSpPr/>
          <p:nvPr/>
        </p:nvSpPr>
        <p:spPr>
          <a:xfrm>
            <a:off x="2410944" y="1613022"/>
            <a:ext cx="759366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GB" b="1" dirty="0">
                <a:solidFill>
                  <a:srgbClr val="222222"/>
                </a:solidFill>
                <a:latin typeface="Helvetica" pitchFamily="2" charset="0"/>
              </a:rPr>
              <a:t>If we apply our model to the three data points we have, how good of a job would it do?</a:t>
            </a:r>
          </a:p>
          <a:p>
            <a:br>
              <a:rPr lang="en-GB" b="1" dirty="0"/>
            </a:br>
            <a:endParaRPr lang="en-RU" b="1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81C4D977-A6AE-924D-9730-60F3318EC1E3}"/>
              </a:ext>
            </a:extLst>
          </p:cNvPr>
          <p:cNvGraphicFramePr>
            <a:graphicFrameLocks noGrp="1"/>
          </p:cNvGraphicFramePr>
          <p:nvPr/>
        </p:nvGraphicFramePr>
        <p:xfrm>
          <a:off x="1553696" y="1858740"/>
          <a:ext cx="10515600" cy="1158240"/>
        </p:xfrm>
        <a:graphic>
          <a:graphicData uri="http://schemas.openxmlformats.org/drawingml/2006/table">
            <a:tbl>
              <a:tblPr/>
              <a:tblGrid>
                <a:gridCol w="2103120">
                  <a:extLst>
                    <a:ext uri="{9D8B030D-6E8A-4147-A177-3AD203B41FA5}">
                      <a16:colId xmlns:a16="http://schemas.microsoft.com/office/drawing/2014/main" val="2300114150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983900450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622383002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3697637732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58011704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base"/>
                      <a:r>
                        <a:rPr lang="en-GB" b="1">
                          <a:effectLst/>
                          <a:latin typeface="inherit"/>
                        </a:rPr>
                        <a:t>Area (x)</a:t>
                      </a:r>
                    </a:p>
                  </a:txBody>
                  <a:tcPr marL="47625" marR="47625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GB" b="1">
                          <a:effectLst/>
                          <a:latin typeface="inherit"/>
                        </a:rPr>
                        <a:t>Price ($1000) (</a:t>
                      </a:r>
                      <a:r>
                        <a:rPr lang="en-GB" b="1">
                          <a:solidFill>
                            <a:srgbClr val="31A2DA"/>
                          </a:solidFill>
                          <a:effectLst/>
                          <a:latin typeface="inherit"/>
                        </a:rPr>
                        <a:t>y_</a:t>
                      </a:r>
                      <a:r>
                        <a:rPr lang="en-GB" b="1">
                          <a:effectLst/>
                          <a:latin typeface="inherit"/>
                        </a:rPr>
                        <a:t>)</a:t>
                      </a:r>
                    </a:p>
                  </a:txBody>
                  <a:tcPr marL="47625" marR="47625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GB" b="1">
                          <a:effectLst/>
                          <a:latin typeface="inherit"/>
                        </a:rPr>
                        <a:t>Prediction (</a:t>
                      </a:r>
                      <a:r>
                        <a:rPr lang="en-GB" b="1">
                          <a:solidFill>
                            <a:srgbClr val="EC008C"/>
                          </a:solidFill>
                          <a:effectLst/>
                          <a:latin typeface="inherit"/>
                        </a:rPr>
                        <a:t>y</a:t>
                      </a:r>
                      <a:r>
                        <a:rPr lang="en-GB" b="1">
                          <a:effectLst/>
                          <a:latin typeface="inherit"/>
                        </a:rPr>
                        <a:t>)</a:t>
                      </a:r>
                    </a:p>
                  </a:txBody>
                  <a:tcPr marL="47625" marR="47625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GB" b="1">
                          <a:solidFill>
                            <a:srgbClr val="31A2DA"/>
                          </a:solidFill>
                          <a:effectLst/>
                          <a:latin typeface="inherit"/>
                        </a:rPr>
                        <a:t>y_</a:t>
                      </a:r>
                      <a:r>
                        <a:rPr lang="en-GB" b="1">
                          <a:effectLst/>
                          <a:latin typeface="inherit"/>
                        </a:rPr>
                        <a:t>-</a:t>
                      </a:r>
                      <a:r>
                        <a:rPr lang="en-GB" b="1">
                          <a:solidFill>
                            <a:srgbClr val="EC008C"/>
                          </a:solidFill>
                          <a:effectLst/>
                          <a:latin typeface="inherit"/>
                        </a:rPr>
                        <a:t>y</a:t>
                      </a:r>
                      <a:endParaRPr lang="en-GB" b="1">
                        <a:effectLst/>
                        <a:latin typeface="inherit"/>
                      </a:endParaRPr>
                    </a:p>
                  </a:txBody>
                  <a:tcPr marL="47625" marR="47625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GB" b="1">
                          <a:effectLst/>
                          <a:latin typeface="inherit"/>
                        </a:rPr>
                        <a:t>(</a:t>
                      </a:r>
                      <a:r>
                        <a:rPr lang="en-GB" b="1">
                          <a:solidFill>
                            <a:srgbClr val="31A2DA"/>
                          </a:solidFill>
                          <a:effectLst/>
                          <a:latin typeface="inherit"/>
                        </a:rPr>
                        <a:t>y_</a:t>
                      </a:r>
                      <a:r>
                        <a:rPr lang="en-GB" b="1">
                          <a:effectLst/>
                          <a:latin typeface="inherit"/>
                        </a:rPr>
                        <a:t>-</a:t>
                      </a:r>
                      <a:r>
                        <a:rPr lang="en-GB" b="1">
                          <a:solidFill>
                            <a:srgbClr val="EC008C"/>
                          </a:solidFill>
                          <a:effectLst/>
                          <a:latin typeface="inherit"/>
                        </a:rPr>
                        <a:t>y</a:t>
                      </a:r>
                      <a:r>
                        <a:rPr lang="en-GB" b="1">
                          <a:effectLst/>
                          <a:latin typeface="inherit"/>
                        </a:rPr>
                        <a:t>)²</a:t>
                      </a:r>
                    </a:p>
                  </a:txBody>
                  <a:tcPr marL="47625" marR="47625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343417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base"/>
                      <a:r>
                        <a:rPr lang="en-RU">
                          <a:effectLst/>
                          <a:latin typeface="inherit"/>
                        </a:rPr>
                        <a:t>2,104</a:t>
                      </a:r>
                    </a:p>
                  </a:txBody>
                  <a:tcPr marL="47625" marR="47625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RU">
                          <a:solidFill>
                            <a:srgbClr val="31A2DA"/>
                          </a:solidFill>
                          <a:effectLst/>
                          <a:latin typeface="inherit"/>
                        </a:rPr>
                        <a:t>399.9</a:t>
                      </a:r>
                    </a:p>
                  </a:txBody>
                  <a:tcPr marL="47625" marR="47625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RU">
                          <a:solidFill>
                            <a:srgbClr val="EC008C"/>
                          </a:solidFill>
                          <a:effectLst/>
                          <a:latin typeface="inherit"/>
                        </a:rPr>
                        <a:t>379</a:t>
                      </a:r>
                    </a:p>
                  </a:txBody>
                  <a:tcPr marL="47625" marR="47625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RU">
                          <a:solidFill>
                            <a:srgbClr val="CAB900"/>
                          </a:solidFill>
                          <a:effectLst/>
                          <a:latin typeface="inherit"/>
                        </a:rPr>
                        <a:t>21</a:t>
                      </a:r>
                    </a:p>
                  </a:txBody>
                  <a:tcPr marL="47625" marR="47625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RU">
                          <a:solidFill>
                            <a:srgbClr val="CAB900"/>
                          </a:solidFill>
                          <a:effectLst/>
                          <a:latin typeface="inherit"/>
                        </a:rPr>
                        <a:t>449</a:t>
                      </a:r>
                    </a:p>
                  </a:txBody>
                  <a:tcPr marL="47625" marR="47625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8131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base"/>
                      <a:r>
                        <a:rPr lang="en-RU">
                          <a:effectLst/>
                          <a:latin typeface="inherit"/>
                        </a:rPr>
                        <a:t>1,600</a:t>
                      </a:r>
                    </a:p>
                  </a:txBody>
                  <a:tcPr marL="47625" marR="47625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RU">
                          <a:solidFill>
                            <a:srgbClr val="31A2DA"/>
                          </a:solidFill>
                          <a:effectLst/>
                          <a:latin typeface="inherit"/>
                        </a:rPr>
                        <a:t>329.9</a:t>
                      </a:r>
                    </a:p>
                  </a:txBody>
                  <a:tcPr marL="47625" marR="47625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RU">
                          <a:solidFill>
                            <a:srgbClr val="EC008C"/>
                          </a:solidFill>
                          <a:effectLst/>
                          <a:latin typeface="inherit"/>
                        </a:rPr>
                        <a:t>288</a:t>
                      </a:r>
                    </a:p>
                  </a:txBody>
                  <a:tcPr marL="47625" marR="47625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RU">
                          <a:solidFill>
                            <a:srgbClr val="CAB900"/>
                          </a:solidFill>
                          <a:effectLst/>
                          <a:latin typeface="inherit"/>
                        </a:rPr>
                        <a:t>42</a:t>
                      </a:r>
                    </a:p>
                  </a:txBody>
                  <a:tcPr marL="47625" marR="47625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RU">
                          <a:solidFill>
                            <a:srgbClr val="CAB900"/>
                          </a:solidFill>
                          <a:effectLst/>
                          <a:latin typeface="inherit"/>
                        </a:rPr>
                        <a:t>1756</a:t>
                      </a:r>
                    </a:p>
                  </a:txBody>
                  <a:tcPr marL="47625" marR="47625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22457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base"/>
                      <a:r>
                        <a:rPr lang="en-RU">
                          <a:effectLst/>
                          <a:latin typeface="inherit"/>
                        </a:rPr>
                        <a:t>2,400</a:t>
                      </a:r>
                    </a:p>
                  </a:txBody>
                  <a:tcPr marL="47625" marR="47625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RU">
                          <a:solidFill>
                            <a:srgbClr val="31A2DA"/>
                          </a:solidFill>
                          <a:effectLst/>
                          <a:latin typeface="inherit"/>
                        </a:rPr>
                        <a:t>369</a:t>
                      </a:r>
                    </a:p>
                  </a:txBody>
                  <a:tcPr marL="47625" marR="47625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RU">
                          <a:solidFill>
                            <a:srgbClr val="EC008C"/>
                          </a:solidFill>
                          <a:effectLst/>
                          <a:latin typeface="inherit"/>
                        </a:rPr>
                        <a:t>432</a:t>
                      </a:r>
                    </a:p>
                  </a:txBody>
                  <a:tcPr marL="47625" marR="47625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RU">
                          <a:solidFill>
                            <a:srgbClr val="CAB900"/>
                          </a:solidFill>
                          <a:effectLst/>
                          <a:latin typeface="inherit"/>
                        </a:rPr>
                        <a:t>-63</a:t>
                      </a:r>
                    </a:p>
                  </a:txBody>
                  <a:tcPr marL="47625" marR="47625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RU" dirty="0">
                          <a:solidFill>
                            <a:srgbClr val="CAB900"/>
                          </a:solidFill>
                          <a:effectLst/>
                          <a:latin typeface="inherit"/>
                        </a:rPr>
                        <a:t>3969</a:t>
                      </a:r>
                    </a:p>
                  </a:txBody>
                  <a:tcPr marL="47625" marR="47625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03764570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EC76FC1C-A32D-B14B-AE12-E25BC565333B}"/>
              </a:ext>
            </a:extLst>
          </p:cNvPr>
          <p:cNvGraphicFramePr>
            <a:graphicFrameLocks noGrp="1"/>
          </p:cNvGraphicFramePr>
          <p:nvPr/>
        </p:nvGraphicFramePr>
        <p:xfrm>
          <a:off x="9368679" y="3139440"/>
          <a:ext cx="2545975" cy="289560"/>
        </p:xfrm>
        <a:graphic>
          <a:graphicData uri="http://schemas.openxmlformats.org/drawingml/2006/table">
            <a:tbl>
              <a:tblPr/>
              <a:tblGrid>
                <a:gridCol w="1394224">
                  <a:extLst>
                    <a:ext uri="{9D8B030D-6E8A-4147-A177-3AD203B41FA5}">
                      <a16:colId xmlns:a16="http://schemas.microsoft.com/office/drawing/2014/main" val="3592959476"/>
                    </a:ext>
                  </a:extLst>
                </a:gridCol>
                <a:gridCol w="1151751">
                  <a:extLst>
                    <a:ext uri="{9D8B030D-6E8A-4147-A177-3AD203B41FA5}">
                      <a16:colId xmlns:a16="http://schemas.microsoft.com/office/drawing/2014/main" val="408737584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 fontAlgn="base"/>
                      <a:r>
                        <a:rPr lang="en-GB">
                          <a:solidFill>
                            <a:srgbClr val="666666"/>
                          </a:solidFill>
                          <a:effectLst/>
                          <a:latin typeface="inherit"/>
                        </a:rPr>
                        <a:t>Average:</a:t>
                      </a:r>
                      <a:endParaRPr lang="en-GB">
                        <a:solidFill>
                          <a:srgbClr val="EC008C"/>
                        </a:solidFill>
                        <a:effectLst/>
                        <a:latin typeface="inherit"/>
                      </a:endParaRPr>
                    </a:p>
                  </a:txBody>
                  <a:tcPr marL="47625" marR="47625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RU" b="1" dirty="0">
                          <a:solidFill>
                            <a:srgbClr val="CAB900"/>
                          </a:solidFill>
                          <a:effectLst/>
                          <a:latin typeface="inherit"/>
                        </a:rPr>
                        <a:t>2,058</a:t>
                      </a:r>
                      <a:endParaRPr lang="en-RU" dirty="0">
                        <a:solidFill>
                          <a:srgbClr val="CAB900"/>
                        </a:solidFill>
                        <a:effectLst/>
                        <a:latin typeface="inherit"/>
                      </a:endParaRPr>
                    </a:p>
                  </a:txBody>
                  <a:tcPr marL="47625" marR="47625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42871115"/>
                  </a:ext>
                </a:extLst>
              </a:tr>
            </a:tbl>
          </a:graphicData>
        </a:graphic>
      </p:graphicFrame>
      <p:pic>
        <p:nvPicPr>
          <p:cNvPr id="11" name="Picture 10" descr="A picture containing clock&#10;&#10;Description automatically generated">
            <a:extLst>
              <a:ext uri="{FF2B5EF4-FFF2-40B4-BE49-F238E27FC236}">
                <a16:creationId xmlns:a16="http://schemas.microsoft.com/office/drawing/2014/main" id="{01F3669E-B83A-6841-9DFB-88DA497601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0333" y="3940665"/>
            <a:ext cx="5038728" cy="283428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5310856-8F99-7747-AACE-9CBAFC212F5F}"/>
              </a:ext>
            </a:extLst>
          </p:cNvPr>
          <p:cNvSpPr/>
          <p:nvPr/>
        </p:nvSpPr>
        <p:spPr>
          <a:xfrm>
            <a:off x="7483008" y="3973879"/>
            <a:ext cx="4243949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 and b are values we find during the training process. </a:t>
            </a:r>
            <a:br>
              <a:rPr lang="en-GB" sz="2000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GB" sz="2000" dirty="0">
              <a:solidFill>
                <a:srgbClr val="22222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X is the input we plug into the formula (area in </a:t>
            </a:r>
            <a:r>
              <a:rPr lang="en-GB" sz="2000" dirty="0" err="1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sq</a:t>
            </a:r>
            <a:r>
              <a:rPr lang="en-GB" sz="2000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ft in our example). </a:t>
            </a:r>
            <a:br>
              <a:rPr lang="en-GB" sz="2000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GB" sz="2000" dirty="0">
              <a:solidFill>
                <a:srgbClr val="22222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 is the predicted price.</a:t>
            </a:r>
            <a:endParaRPr lang="en-RU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7717D3F-72BB-174B-B761-37028DAA0B61}"/>
              </a:ext>
            </a:extLst>
          </p:cNvPr>
          <p:cNvSpPr/>
          <p:nvPr/>
        </p:nvSpPr>
        <p:spPr>
          <a:xfrm>
            <a:off x="640580" y="3450659"/>
            <a:ext cx="676874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Our lines can better approximate our values now that we have this b value added to the line formula. In this context, we call it a “bias”.</a:t>
            </a:r>
            <a:endParaRPr lang="en-RU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27706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640580" y="386862"/>
            <a:ext cx="10577147" cy="137271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000" dirty="0"/>
              <a:t>Stating the Problem</a:t>
            </a:r>
            <a:endParaRPr lang="ru-RU" sz="4000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A2CA2421-F5D8-6447-86A4-B8E4CC0896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81326" y="3617499"/>
            <a:ext cx="766034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RU" altLang="en-RU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RU" altLang="en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4FDE400-DC53-BB4F-816D-28DCFA4CADBC}"/>
              </a:ext>
            </a:extLst>
          </p:cNvPr>
          <p:cNvSpPr/>
          <p:nvPr/>
        </p:nvSpPr>
        <p:spPr>
          <a:xfrm>
            <a:off x="974272" y="1113480"/>
            <a:ext cx="903033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222222"/>
                </a:solidFill>
                <a:latin typeface="Helvetica" pitchFamily="2" charset="0"/>
              </a:rPr>
              <a:t>Say you’re helping a friend who wants to buy a house. She was quoted $400,000 for a 2000 </a:t>
            </a:r>
            <a:r>
              <a:rPr lang="en-GB" dirty="0" err="1">
                <a:solidFill>
                  <a:srgbClr val="222222"/>
                </a:solidFill>
                <a:latin typeface="Helvetica" pitchFamily="2" charset="0"/>
              </a:rPr>
              <a:t>sq</a:t>
            </a:r>
            <a:r>
              <a:rPr lang="en-GB" dirty="0">
                <a:solidFill>
                  <a:srgbClr val="222222"/>
                </a:solidFill>
                <a:latin typeface="Helvetica" pitchFamily="2" charset="0"/>
              </a:rPr>
              <a:t> ft house (185 meters). Is this a good price or not?</a:t>
            </a:r>
            <a:endParaRPr lang="en-RU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6857D76-065B-4F47-86AD-3A49AD9F57D5}"/>
              </a:ext>
            </a:extLst>
          </p:cNvPr>
          <p:cNvSpPr/>
          <p:nvPr/>
        </p:nvSpPr>
        <p:spPr>
          <a:xfrm>
            <a:off x="2410944" y="1613022"/>
            <a:ext cx="759366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GB" b="1" dirty="0">
                <a:solidFill>
                  <a:srgbClr val="222222"/>
                </a:solidFill>
                <a:latin typeface="Helvetica" pitchFamily="2" charset="0"/>
              </a:rPr>
              <a:t>If we apply our model to the three data points we have, how good of a job would it do?</a:t>
            </a:r>
          </a:p>
          <a:p>
            <a:br>
              <a:rPr lang="en-GB" b="1" dirty="0"/>
            </a:br>
            <a:endParaRPr lang="en-RU" b="1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81C4D977-A6AE-924D-9730-60F3318EC1E3}"/>
              </a:ext>
            </a:extLst>
          </p:cNvPr>
          <p:cNvGraphicFramePr>
            <a:graphicFrameLocks noGrp="1"/>
          </p:cNvGraphicFramePr>
          <p:nvPr/>
        </p:nvGraphicFramePr>
        <p:xfrm>
          <a:off x="1553696" y="1858740"/>
          <a:ext cx="10515600" cy="1158240"/>
        </p:xfrm>
        <a:graphic>
          <a:graphicData uri="http://schemas.openxmlformats.org/drawingml/2006/table">
            <a:tbl>
              <a:tblPr/>
              <a:tblGrid>
                <a:gridCol w="2103120">
                  <a:extLst>
                    <a:ext uri="{9D8B030D-6E8A-4147-A177-3AD203B41FA5}">
                      <a16:colId xmlns:a16="http://schemas.microsoft.com/office/drawing/2014/main" val="2300114150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983900450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622383002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3697637732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58011704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base"/>
                      <a:r>
                        <a:rPr lang="en-GB" b="1">
                          <a:effectLst/>
                          <a:latin typeface="inherit"/>
                        </a:rPr>
                        <a:t>Area (x)</a:t>
                      </a:r>
                    </a:p>
                  </a:txBody>
                  <a:tcPr marL="47625" marR="47625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GB" b="1">
                          <a:effectLst/>
                          <a:latin typeface="inherit"/>
                        </a:rPr>
                        <a:t>Price ($1000) (</a:t>
                      </a:r>
                      <a:r>
                        <a:rPr lang="en-GB" b="1">
                          <a:solidFill>
                            <a:srgbClr val="31A2DA"/>
                          </a:solidFill>
                          <a:effectLst/>
                          <a:latin typeface="inherit"/>
                        </a:rPr>
                        <a:t>y_</a:t>
                      </a:r>
                      <a:r>
                        <a:rPr lang="en-GB" b="1">
                          <a:effectLst/>
                          <a:latin typeface="inherit"/>
                        </a:rPr>
                        <a:t>)</a:t>
                      </a:r>
                    </a:p>
                  </a:txBody>
                  <a:tcPr marL="47625" marR="47625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GB" b="1">
                          <a:effectLst/>
                          <a:latin typeface="inherit"/>
                        </a:rPr>
                        <a:t>Prediction (</a:t>
                      </a:r>
                      <a:r>
                        <a:rPr lang="en-GB" b="1">
                          <a:solidFill>
                            <a:srgbClr val="EC008C"/>
                          </a:solidFill>
                          <a:effectLst/>
                          <a:latin typeface="inherit"/>
                        </a:rPr>
                        <a:t>y</a:t>
                      </a:r>
                      <a:r>
                        <a:rPr lang="en-GB" b="1">
                          <a:effectLst/>
                          <a:latin typeface="inherit"/>
                        </a:rPr>
                        <a:t>)</a:t>
                      </a:r>
                    </a:p>
                  </a:txBody>
                  <a:tcPr marL="47625" marR="47625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GB" b="1">
                          <a:solidFill>
                            <a:srgbClr val="31A2DA"/>
                          </a:solidFill>
                          <a:effectLst/>
                          <a:latin typeface="inherit"/>
                        </a:rPr>
                        <a:t>y_</a:t>
                      </a:r>
                      <a:r>
                        <a:rPr lang="en-GB" b="1">
                          <a:effectLst/>
                          <a:latin typeface="inherit"/>
                        </a:rPr>
                        <a:t>-</a:t>
                      </a:r>
                      <a:r>
                        <a:rPr lang="en-GB" b="1">
                          <a:solidFill>
                            <a:srgbClr val="EC008C"/>
                          </a:solidFill>
                          <a:effectLst/>
                          <a:latin typeface="inherit"/>
                        </a:rPr>
                        <a:t>y</a:t>
                      </a:r>
                      <a:endParaRPr lang="en-GB" b="1">
                        <a:effectLst/>
                        <a:latin typeface="inherit"/>
                      </a:endParaRPr>
                    </a:p>
                  </a:txBody>
                  <a:tcPr marL="47625" marR="47625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GB" b="1">
                          <a:effectLst/>
                          <a:latin typeface="inherit"/>
                        </a:rPr>
                        <a:t>(</a:t>
                      </a:r>
                      <a:r>
                        <a:rPr lang="en-GB" b="1">
                          <a:solidFill>
                            <a:srgbClr val="31A2DA"/>
                          </a:solidFill>
                          <a:effectLst/>
                          <a:latin typeface="inherit"/>
                        </a:rPr>
                        <a:t>y_</a:t>
                      </a:r>
                      <a:r>
                        <a:rPr lang="en-GB" b="1">
                          <a:effectLst/>
                          <a:latin typeface="inherit"/>
                        </a:rPr>
                        <a:t>-</a:t>
                      </a:r>
                      <a:r>
                        <a:rPr lang="en-GB" b="1">
                          <a:solidFill>
                            <a:srgbClr val="EC008C"/>
                          </a:solidFill>
                          <a:effectLst/>
                          <a:latin typeface="inherit"/>
                        </a:rPr>
                        <a:t>y</a:t>
                      </a:r>
                      <a:r>
                        <a:rPr lang="en-GB" b="1">
                          <a:effectLst/>
                          <a:latin typeface="inherit"/>
                        </a:rPr>
                        <a:t>)²</a:t>
                      </a:r>
                    </a:p>
                  </a:txBody>
                  <a:tcPr marL="47625" marR="47625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343417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base"/>
                      <a:r>
                        <a:rPr lang="en-RU">
                          <a:effectLst/>
                          <a:latin typeface="inherit"/>
                        </a:rPr>
                        <a:t>2,104</a:t>
                      </a:r>
                    </a:p>
                  </a:txBody>
                  <a:tcPr marL="47625" marR="47625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RU">
                          <a:solidFill>
                            <a:srgbClr val="31A2DA"/>
                          </a:solidFill>
                          <a:effectLst/>
                          <a:latin typeface="inherit"/>
                        </a:rPr>
                        <a:t>399.9</a:t>
                      </a:r>
                    </a:p>
                  </a:txBody>
                  <a:tcPr marL="47625" marR="47625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RU">
                          <a:solidFill>
                            <a:srgbClr val="EC008C"/>
                          </a:solidFill>
                          <a:effectLst/>
                          <a:latin typeface="inherit"/>
                        </a:rPr>
                        <a:t>379</a:t>
                      </a:r>
                    </a:p>
                  </a:txBody>
                  <a:tcPr marL="47625" marR="47625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RU">
                          <a:solidFill>
                            <a:srgbClr val="CAB900"/>
                          </a:solidFill>
                          <a:effectLst/>
                          <a:latin typeface="inherit"/>
                        </a:rPr>
                        <a:t>21</a:t>
                      </a:r>
                    </a:p>
                  </a:txBody>
                  <a:tcPr marL="47625" marR="47625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RU">
                          <a:solidFill>
                            <a:srgbClr val="CAB900"/>
                          </a:solidFill>
                          <a:effectLst/>
                          <a:latin typeface="inherit"/>
                        </a:rPr>
                        <a:t>449</a:t>
                      </a:r>
                    </a:p>
                  </a:txBody>
                  <a:tcPr marL="47625" marR="47625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8131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base"/>
                      <a:r>
                        <a:rPr lang="en-RU">
                          <a:effectLst/>
                          <a:latin typeface="inherit"/>
                        </a:rPr>
                        <a:t>1,600</a:t>
                      </a:r>
                    </a:p>
                  </a:txBody>
                  <a:tcPr marL="47625" marR="47625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RU">
                          <a:solidFill>
                            <a:srgbClr val="31A2DA"/>
                          </a:solidFill>
                          <a:effectLst/>
                          <a:latin typeface="inherit"/>
                        </a:rPr>
                        <a:t>329.9</a:t>
                      </a:r>
                    </a:p>
                  </a:txBody>
                  <a:tcPr marL="47625" marR="47625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RU">
                          <a:solidFill>
                            <a:srgbClr val="EC008C"/>
                          </a:solidFill>
                          <a:effectLst/>
                          <a:latin typeface="inherit"/>
                        </a:rPr>
                        <a:t>288</a:t>
                      </a:r>
                    </a:p>
                  </a:txBody>
                  <a:tcPr marL="47625" marR="47625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RU">
                          <a:solidFill>
                            <a:srgbClr val="CAB900"/>
                          </a:solidFill>
                          <a:effectLst/>
                          <a:latin typeface="inherit"/>
                        </a:rPr>
                        <a:t>42</a:t>
                      </a:r>
                    </a:p>
                  </a:txBody>
                  <a:tcPr marL="47625" marR="47625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RU">
                          <a:solidFill>
                            <a:srgbClr val="CAB900"/>
                          </a:solidFill>
                          <a:effectLst/>
                          <a:latin typeface="inherit"/>
                        </a:rPr>
                        <a:t>1756</a:t>
                      </a:r>
                    </a:p>
                  </a:txBody>
                  <a:tcPr marL="47625" marR="47625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22457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base"/>
                      <a:r>
                        <a:rPr lang="en-RU">
                          <a:effectLst/>
                          <a:latin typeface="inherit"/>
                        </a:rPr>
                        <a:t>2,400</a:t>
                      </a:r>
                    </a:p>
                  </a:txBody>
                  <a:tcPr marL="47625" marR="47625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RU" dirty="0">
                          <a:solidFill>
                            <a:srgbClr val="31A2DA"/>
                          </a:solidFill>
                          <a:effectLst/>
                          <a:latin typeface="inherit"/>
                        </a:rPr>
                        <a:t>369</a:t>
                      </a:r>
                    </a:p>
                  </a:txBody>
                  <a:tcPr marL="47625" marR="47625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RU">
                          <a:solidFill>
                            <a:srgbClr val="EC008C"/>
                          </a:solidFill>
                          <a:effectLst/>
                          <a:latin typeface="inherit"/>
                        </a:rPr>
                        <a:t>432</a:t>
                      </a:r>
                    </a:p>
                  </a:txBody>
                  <a:tcPr marL="47625" marR="47625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RU">
                          <a:solidFill>
                            <a:srgbClr val="CAB900"/>
                          </a:solidFill>
                          <a:effectLst/>
                          <a:latin typeface="inherit"/>
                        </a:rPr>
                        <a:t>-63</a:t>
                      </a:r>
                    </a:p>
                  </a:txBody>
                  <a:tcPr marL="47625" marR="47625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RU" dirty="0">
                          <a:solidFill>
                            <a:srgbClr val="CAB900"/>
                          </a:solidFill>
                          <a:effectLst/>
                          <a:latin typeface="inherit"/>
                        </a:rPr>
                        <a:t>3969</a:t>
                      </a:r>
                    </a:p>
                  </a:txBody>
                  <a:tcPr marL="47625" marR="47625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03764570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EC76FC1C-A32D-B14B-AE12-E25BC565333B}"/>
              </a:ext>
            </a:extLst>
          </p:cNvPr>
          <p:cNvGraphicFramePr>
            <a:graphicFrameLocks noGrp="1"/>
          </p:cNvGraphicFramePr>
          <p:nvPr/>
        </p:nvGraphicFramePr>
        <p:xfrm>
          <a:off x="9368679" y="3139440"/>
          <a:ext cx="2545975" cy="289560"/>
        </p:xfrm>
        <a:graphic>
          <a:graphicData uri="http://schemas.openxmlformats.org/drawingml/2006/table">
            <a:tbl>
              <a:tblPr/>
              <a:tblGrid>
                <a:gridCol w="1394224">
                  <a:extLst>
                    <a:ext uri="{9D8B030D-6E8A-4147-A177-3AD203B41FA5}">
                      <a16:colId xmlns:a16="http://schemas.microsoft.com/office/drawing/2014/main" val="3592959476"/>
                    </a:ext>
                  </a:extLst>
                </a:gridCol>
                <a:gridCol w="1151751">
                  <a:extLst>
                    <a:ext uri="{9D8B030D-6E8A-4147-A177-3AD203B41FA5}">
                      <a16:colId xmlns:a16="http://schemas.microsoft.com/office/drawing/2014/main" val="408737584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 fontAlgn="base"/>
                      <a:r>
                        <a:rPr lang="en-GB">
                          <a:solidFill>
                            <a:srgbClr val="666666"/>
                          </a:solidFill>
                          <a:effectLst/>
                          <a:latin typeface="inherit"/>
                        </a:rPr>
                        <a:t>Average:</a:t>
                      </a:r>
                      <a:endParaRPr lang="en-GB">
                        <a:solidFill>
                          <a:srgbClr val="EC008C"/>
                        </a:solidFill>
                        <a:effectLst/>
                        <a:latin typeface="inherit"/>
                      </a:endParaRPr>
                    </a:p>
                  </a:txBody>
                  <a:tcPr marL="47625" marR="47625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RU" b="1" dirty="0">
                          <a:solidFill>
                            <a:srgbClr val="CAB900"/>
                          </a:solidFill>
                          <a:effectLst/>
                          <a:latin typeface="inherit"/>
                        </a:rPr>
                        <a:t>2,058</a:t>
                      </a:r>
                      <a:endParaRPr lang="en-RU" dirty="0">
                        <a:solidFill>
                          <a:srgbClr val="CAB900"/>
                        </a:solidFill>
                        <a:effectLst/>
                        <a:latin typeface="inherit"/>
                      </a:endParaRPr>
                    </a:p>
                  </a:txBody>
                  <a:tcPr marL="47625" marR="47625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42871115"/>
                  </a:ext>
                </a:extLst>
              </a:tr>
            </a:tbl>
          </a:graphicData>
        </a:graphic>
      </p:graphicFrame>
      <p:pic>
        <p:nvPicPr>
          <p:cNvPr id="14" name="Picture 13" descr="A picture containing clock, drawing&#10;&#10;Description automatically generated">
            <a:extLst>
              <a:ext uri="{FF2B5EF4-FFF2-40B4-BE49-F238E27FC236}">
                <a16:creationId xmlns:a16="http://schemas.microsoft.com/office/drawing/2014/main" id="{E102272A-3067-D34D-81CC-59409B8313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377" y="4119851"/>
            <a:ext cx="6454588" cy="1411941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7C317B1C-9352-6E43-B26D-92E4DF84667F}"/>
              </a:ext>
            </a:extLst>
          </p:cNvPr>
          <p:cNvSpPr/>
          <p:nvPr/>
        </p:nvSpPr>
        <p:spPr>
          <a:xfrm>
            <a:off x="1553696" y="5458679"/>
            <a:ext cx="490089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Current model calculates predictions by plugging in the area of house as x in this formula</a:t>
            </a:r>
            <a:endParaRPr lang="en-RU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27366DC-01A4-4C43-824D-58B3C555CA60}"/>
              </a:ext>
            </a:extLst>
          </p:cNvPr>
          <p:cNvSpPr/>
          <p:nvPr/>
        </p:nvSpPr>
        <p:spPr>
          <a:xfrm>
            <a:off x="7483008" y="3973879"/>
            <a:ext cx="4243949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 and b are values we find during the training process. </a:t>
            </a:r>
            <a:br>
              <a:rPr lang="en-GB" sz="2000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GB" sz="2000" dirty="0">
              <a:solidFill>
                <a:srgbClr val="22222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X is the input we plug into the formula (area in </a:t>
            </a:r>
            <a:r>
              <a:rPr lang="en-GB" sz="2000" dirty="0" err="1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sq</a:t>
            </a:r>
            <a:r>
              <a:rPr lang="en-GB" sz="2000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ft in our example). </a:t>
            </a:r>
            <a:br>
              <a:rPr lang="en-GB" sz="2000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GB" sz="2000" dirty="0">
              <a:solidFill>
                <a:srgbClr val="22222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 is the predicted price.</a:t>
            </a:r>
            <a:endParaRPr lang="en-RU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543952C-C865-3842-B00C-E0DBE3AE161A}"/>
              </a:ext>
            </a:extLst>
          </p:cNvPr>
          <p:cNvSpPr/>
          <p:nvPr/>
        </p:nvSpPr>
        <p:spPr>
          <a:xfrm>
            <a:off x="640580" y="3450659"/>
            <a:ext cx="676874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Our lines can better approximate our values now that we have this b value added to the line formula. In this context, we call it a “bias”.</a:t>
            </a:r>
            <a:endParaRPr lang="en-RU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58741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640580" y="386862"/>
            <a:ext cx="10577147" cy="137271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000" dirty="0"/>
              <a:t>Stating the Problem</a:t>
            </a:r>
            <a:endParaRPr lang="ru-RU" sz="4000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A2CA2421-F5D8-6447-86A4-B8E4CC0896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81326" y="3617499"/>
            <a:ext cx="766034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RU" altLang="en-RU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RU" altLang="en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4FDE400-DC53-BB4F-816D-28DCFA4CADBC}"/>
              </a:ext>
            </a:extLst>
          </p:cNvPr>
          <p:cNvSpPr/>
          <p:nvPr/>
        </p:nvSpPr>
        <p:spPr>
          <a:xfrm>
            <a:off x="974272" y="1113480"/>
            <a:ext cx="903033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222222"/>
                </a:solidFill>
                <a:latin typeface="Helvetica" pitchFamily="2" charset="0"/>
              </a:rPr>
              <a:t>Say you’re helping a friend who wants to buy a house. She was quoted $400,000 for a 2000 </a:t>
            </a:r>
            <a:r>
              <a:rPr lang="en-GB" dirty="0" err="1">
                <a:solidFill>
                  <a:srgbClr val="222222"/>
                </a:solidFill>
                <a:latin typeface="Helvetica" pitchFamily="2" charset="0"/>
              </a:rPr>
              <a:t>sq</a:t>
            </a:r>
            <a:r>
              <a:rPr lang="en-GB" dirty="0">
                <a:solidFill>
                  <a:srgbClr val="222222"/>
                </a:solidFill>
                <a:latin typeface="Helvetica" pitchFamily="2" charset="0"/>
              </a:rPr>
              <a:t> ft house (185 meters). Is this a good price or not?</a:t>
            </a:r>
            <a:endParaRPr lang="en-RU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6857D76-065B-4F47-86AD-3A49AD9F57D5}"/>
              </a:ext>
            </a:extLst>
          </p:cNvPr>
          <p:cNvSpPr/>
          <p:nvPr/>
        </p:nvSpPr>
        <p:spPr>
          <a:xfrm>
            <a:off x="2410944" y="1613022"/>
            <a:ext cx="759366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GB" b="1" dirty="0">
                <a:solidFill>
                  <a:srgbClr val="222222"/>
                </a:solidFill>
                <a:latin typeface="Helvetica" pitchFamily="2" charset="0"/>
              </a:rPr>
              <a:t>If we apply our model to the three data points we have, how good of a job would it do?</a:t>
            </a:r>
          </a:p>
          <a:p>
            <a:br>
              <a:rPr lang="en-GB" b="1" dirty="0"/>
            </a:br>
            <a:endParaRPr lang="en-RU" b="1" dirty="0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81C4D977-A6AE-924D-9730-60F3318EC1E3}"/>
              </a:ext>
            </a:extLst>
          </p:cNvPr>
          <p:cNvGraphicFramePr>
            <a:graphicFrameLocks noGrp="1"/>
          </p:cNvGraphicFramePr>
          <p:nvPr/>
        </p:nvGraphicFramePr>
        <p:xfrm>
          <a:off x="1553696" y="1858740"/>
          <a:ext cx="10515600" cy="1158240"/>
        </p:xfrm>
        <a:graphic>
          <a:graphicData uri="http://schemas.openxmlformats.org/drawingml/2006/table">
            <a:tbl>
              <a:tblPr/>
              <a:tblGrid>
                <a:gridCol w="2103120">
                  <a:extLst>
                    <a:ext uri="{9D8B030D-6E8A-4147-A177-3AD203B41FA5}">
                      <a16:colId xmlns:a16="http://schemas.microsoft.com/office/drawing/2014/main" val="2300114150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983900450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622383002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3697637732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158011704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base"/>
                      <a:r>
                        <a:rPr lang="en-GB" b="1">
                          <a:effectLst/>
                          <a:latin typeface="inherit"/>
                        </a:rPr>
                        <a:t>Area (x)</a:t>
                      </a:r>
                    </a:p>
                  </a:txBody>
                  <a:tcPr marL="47625" marR="47625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GB" b="1">
                          <a:effectLst/>
                          <a:latin typeface="inherit"/>
                        </a:rPr>
                        <a:t>Price ($1000) (</a:t>
                      </a:r>
                      <a:r>
                        <a:rPr lang="en-GB" b="1">
                          <a:solidFill>
                            <a:srgbClr val="31A2DA"/>
                          </a:solidFill>
                          <a:effectLst/>
                          <a:latin typeface="inherit"/>
                        </a:rPr>
                        <a:t>y_</a:t>
                      </a:r>
                      <a:r>
                        <a:rPr lang="en-GB" b="1">
                          <a:effectLst/>
                          <a:latin typeface="inherit"/>
                        </a:rPr>
                        <a:t>)</a:t>
                      </a:r>
                    </a:p>
                  </a:txBody>
                  <a:tcPr marL="47625" marR="47625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GB" b="1">
                          <a:effectLst/>
                          <a:latin typeface="inherit"/>
                        </a:rPr>
                        <a:t>Prediction (</a:t>
                      </a:r>
                      <a:r>
                        <a:rPr lang="en-GB" b="1">
                          <a:solidFill>
                            <a:srgbClr val="EC008C"/>
                          </a:solidFill>
                          <a:effectLst/>
                          <a:latin typeface="inherit"/>
                        </a:rPr>
                        <a:t>y</a:t>
                      </a:r>
                      <a:r>
                        <a:rPr lang="en-GB" b="1">
                          <a:effectLst/>
                          <a:latin typeface="inherit"/>
                        </a:rPr>
                        <a:t>)</a:t>
                      </a:r>
                    </a:p>
                  </a:txBody>
                  <a:tcPr marL="47625" marR="47625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GB" b="1">
                          <a:solidFill>
                            <a:srgbClr val="31A2DA"/>
                          </a:solidFill>
                          <a:effectLst/>
                          <a:latin typeface="inherit"/>
                        </a:rPr>
                        <a:t>y_</a:t>
                      </a:r>
                      <a:r>
                        <a:rPr lang="en-GB" b="1">
                          <a:effectLst/>
                          <a:latin typeface="inherit"/>
                        </a:rPr>
                        <a:t>-</a:t>
                      </a:r>
                      <a:r>
                        <a:rPr lang="en-GB" b="1">
                          <a:solidFill>
                            <a:srgbClr val="EC008C"/>
                          </a:solidFill>
                          <a:effectLst/>
                          <a:latin typeface="inherit"/>
                        </a:rPr>
                        <a:t>y</a:t>
                      </a:r>
                      <a:endParaRPr lang="en-GB" b="1">
                        <a:effectLst/>
                        <a:latin typeface="inherit"/>
                      </a:endParaRPr>
                    </a:p>
                  </a:txBody>
                  <a:tcPr marL="47625" marR="47625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GB" b="1">
                          <a:effectLst/>
                          <a:latin typeface="inherit"/>
                        </a:rPr>
                        <a:t>(</a:t>
                      </a:r>
                      <a:r>
                        <a:rPr lang="en-GB" b="1">
                          <a:solidFill>
                            <a:srgbClr val="31A2DA"/>
                          </a:solidFill>
                          <a:effectLst/>
                          <a:latin typeface="inherit"/>
                        </a:rPr>
                        <a:t>y_</a:t>
                      </a:r>
                      <a:r>
                        <a:rPr lang="en-GB" b="1">
                          <a:effectLst/>
                          <a:latin typeface="inherit"/>
                        </a:rPr>
                        <a:t>-</a:t>
                      </a:r>
                      <a:r>
                        <a:rPr lang="en-GB" b="1">
                          <a:solidFill>
                            <a:srgbClr val="EC008C"/>
                          </a:solidFill>
                          <a:effectLst/>
                          <a:latin typeface="inherit"/>
                        </a:rPr>
                        <a:t>y</a:t>
                      </a:r>
                      <a:r>
                        <a:rPr lang="en-GB" b="1">
                          <a:effectLst/>
                          <a:latin typeface="inherit"/>
                        </a:rPr>
                        <a:t>)²</a:t>
                      </a:r>
                    </a:p>
                  </a:txBody>
                  <a:tcPr marL="47625" marR="47625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343417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base"/>
                      <a:r>
                        <a:rPr lang="en-RU">
                          <a:effectLst/>
                          <a:latin typeface="inherit"/>
                        </a:rPr>
                        <a:t>2,104</a:t>
                      </a:r>
                    </a:p>
                  </a:txBody>
                  <a:tcPr marL="47625" marR="47625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RU">
                          <a:solidFill>
                            <a:srgbClr val="31A2DA"/>
                          </a:solidFill>
                          <a:effectLst/>
                          <a:latin typeface="inherit"/>
                        </a:rPr>
                        <a:t>399.9</a:t>
                      </a:r>
                    </a:p>
                  </a:txBody>
                  <a:tcPr marL="47625" marR="47625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RU">
                          <a:solidFill>
                            <a:srgbClr val="EC008C"/>
                          </a:solidFill>
                          <a:effectLst/>
                          <a:latin typeface="inherit"/>
                        </a:rPr>
                        <a:t>379</a:t>
                      </a:r>
                    </a:p>
                  </a:txBody>
                  <a:tcPr marL="47625" marR="47625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RU">
                          <a:solidFill>
                            <a:srgbClr val="CAB900"/>
                          </a:solidFill>
                          <a:effectLst/>
                          <a:latin typeface="inherit"/>
                        </a:rPr>
                        <a:t>21</a:t>
                      </a:r>
                    </a:p>
                  </a:txBody>
                  <a:tcPr marL="47625" marR="47625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RU">
                          <a:solidFill>
                            <a:srgbClr val="CAB900"/>
                          </a:solidFill>
                          <a:effectLst/>
                          <a:latin typeface="inherit"/>
                        </a:rPr>
                        <a:t>449</a:t>
                      </a:r>
                    </a:p>
                  </a:txBody>
                  <a:tcPr marL="47625" marR="47625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8131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base"/>
                      <a:r>
                        <a:rPr lang="en-RU" dirty="0">
                          <a:effectLst/>
                          <a:latin typeface="inherit"/>
                        </a:rPr>
                        <a:t>1,600</a:t>
                      </a:r>
                    </a:p>
                  </a:txBody>
                  <a:tcPr marL="47625" marR="47625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RU">
                          <a:solidFill>
                            <a:srgbClr val="31A2DA"/>
                          </a:solidFill>
                          <a:effectLst/>
                          <a:latin typeface="inherit"/>
                        </a:rPr>
                        <a:t>329.9</a:t>
                      </a:r>
                    </a:p>
                  </a:txBody>
                  <a:tcPr marL="47625" marR="47625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RU">
                          <a:solidFill>
                            <a:srgbClr val="EC008C"/>
                          </a:solidFill>
                          <a:effectLst/>
                          <a:latin typeface="inherit"/>
                        </a:rPr>
                        <a:t>288</a:t>
                      </a:r>
                    </a:p>
                  </a:txBody>
                  <a:tcPr marL="47625" marR="47625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RU">
                          <a:solidFill>
                            <a:srgbClr val="CAB900"/>
                          </a:solidFill>
                          <a:effectLst/>
                          <a:latin typeface="inherit"/>
                        </a:rPr>
                        <a:t>42</a:t>
                      </a:r>
                    </a:p>
                  </a:txBody>
                  <a:tcPr marL="47625" marR="47625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RU">
                          <a:solidFill>
                            <a:srgbClr val="CAB900"/>
                          </a:solidFill>
                          <a:effectLst/>
                          <a:latin typeface="inherit"/>
                        </a:rPr>
                        <a:t>1756</a:t>
                      </a:r>
                    </a:p>
                  </a:txBody>
                  <a:tcPr marL="47625" marR="47625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22457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base"/>
                      <a:r>
                        <a:rPr lang="en-RU">
                          <a:effectLst/>
                          <a:latin typeface="inherit"/>
                        </a:rPr>
                        <a:t>2,400</a:t>
                      </a:r>
                    </a:p>
                  </a:txBody>
                  <a:tcPr marL="47625" marR="47625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RU">
                          <a:solidFill>
                            <a:srgbClr val="31A2DA"/>
                          </a:solidFill>
                          <a:effectLst/>
                          <a:latin typeface="inherit"/>
                        </a:rPr>
                        <a:t>369</a:t>
                      </a:r>
                    </a:p>
                  </a:txBody>
                  <a:tcPr marL="47625" marR="47625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RU">
                          <a:solidFill>
                            <a:srgbClr val="EC008C"/>
                          </a:solidFill>
                          <a:effectLst/>
                          <a:latin typeface="inherit"/>
                        </a:rPr>
                        <a:t>432</a:t>
                      </a:r>
                    </a:p>
                  </a:txBody>
                  <a:tcPr marL="47625" marR="47625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RU">
                          <a:solidFill>
                            <a:srgbClr val="CAB900"/>
                          </a:solidFill>
                          <a:effectLst/>
                          <a:latin typeface="inherit"/>
                        </a:rPr>
                        <a:t>-63</a:t>
                      </a:r>
                    </a:p>
                  </a:txBody>
                  <a:tcPr marL="47625" marR="47625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RU" dirty="0">
                          <a:solidFill>
                            <a:srgbClr val="CAB900"/>
                          </a:solidFill>
                          <a:effectLst/>
                          <a:latin typeface="inherit"/>
                        </a:rPr>
                        <a:t>3969</a:t>
                      </a:r>
                    </a:p>
                  </a:txBody>
                  <a:tcPr marL="47625" marR="47625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03764570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EC76FC1C-A32D-B14B-AE12-E25BC565333B}"/>
              </a:ext>
            </a:extLst>
          </p:cNvPr>
          <p:cNvGraphicFramePr>
            <a:graphicFrameLocks noGrp="1"/>
          </p:cNvGraphicFramePr>
          <p:nvPr/>
        </p:nvGraphicFramePr>
        <p:xfrm>
          <a:off x="9368679" y="3139440"/>
          <a:ext cx="2545975" cy="289560"/>
        </p:xfrm>
        <a:graphic>
          <a:graphicData uri="http://schemas.openxmlformats.org/drawingml/2006/table">
            <a:tbl>
              <a:tblPr/>
              <a:tblGrid>
                <a:gridCol w="1394224">
                  <a:extLst>
                    <a:ext uri="{9D8B030D-6E8A-4147-A177-3AD203B41FA5}">
                      <a16:colId xmlns:a16="http://schemas.microsoft.com/office/drawing/2014/main" val="3592959476"/>
                    </a:ext>
                  </a:extLst>
                </a:gridCol>
                <a:gridCol w="1151751">
                  <a:extLst>
                    <a:ext uri="{9D8B030D-6E8A-4147-A177-3AD203B41FA5}">
                      <a16:colId xmlns:a16="http://schemas.microsoft.com/office/drawing/2014/main" val="408737584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 fontAlgn="base"/>
                      <a:r>
                        <a:rPr lang="en-GB">
                          <a:solidFill>
                            <a:srgbClr val="666666"/>
                          </a:solidFill>
                          <a:effectLst/>
                          <a:latin typeface="inherit"/>
                        </a:rPr>
                        <a:t>Average:</a:t>
                      </a:r>
                      <a:endParaRPr lang="en-GB">
                        <a:solidFill>
                          <a:srgbClr val="EC008C"/>
                        </a:solidFill>
                        <a:effectLst/>
                        <a:latin typeface="inherit"/>
                      </a:endParaRPr>
                    </a:p>
                  </a:txBody>
                  <a:tcPr marL="47625" marR="47625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RU" b="1" dirty="0">
                          <a:solidFill>
                            <a:srgbClr val="CAB900"/>
                          </a:solidFill>
                          <a:effectLst/>
                          <a:latin typeface="inherit"/>
                        </a:rPr>
                        <a:t>2,058</a:t>
                      </a:r>
                      <a:endParaRPr lang="en-RU" dirty="0">
                        <a:solidFill>
                          <a:srgbClr val="CAB900"/>
                        </a:solidFill>
                        <a:effectLst/>
                        <a:latin typeface="inherit"/>
                      </a:endParaRPr>
                    </a:p>
                  </a:txBody>
                  <a:tcPr marL="47625" marR="47625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42871115"/>
                  </a:ext>
                </a:extLst>
              </a:tr>
            </a:tbl>
          </a:graphicData>
        </a:graphic>
      </p:graphicFrame>
      <p:pic>
        <p:nvPicPr>
          <p:cNvPr id="14" name="Picture 13" descr="A picture containing clock, drawing&#10;&#10;Description automatically generated">
            <a:extLst>
              <a:ext uri="{FF2B5EF4-FFF2-40B4-BE49-F238E27FC236}">
                <a16:creationId xmlns:a16="http://schemas.microsoft.com/office/drawing/2014/main" id="{E102272A-3067-D34D-81CC-59409B8313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377" y="4119851"/>
            <a:ext cx="6454588" cy="141194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55BA591-DDD4-6B4E-9E3F-3D35B3A24CF7}"/>
              </a:ext>
            </a:extLst>
          </p:cNvPr>
          <p:cNvSpPr txBox="1"/>
          <p:nvPr/>
        </p:nvSpPr>
        <p:spPr>
          <a:xfrm>
            <a:off x="7982791" y="3872536"/>
            <a:ext cx="27717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latin typeface="Calibri" panose="020F0502020204030204" pitchFamily="34" charset="0"/>
                <a:cs typeface="Calibri" panose="020F0502020204030204" pitchFamily="34" charset="0"/>
              </a:rPr>
              <a:t>H</a:t>
            </a:r>
            <a:r>
              <a:rPr lang="en-RU" sz="2000" b="1" dirty="0">
                <a:latin typeface="Calibri" panose="020F0502020204030204" pitchFamily="34" charset="0"/>
                <a:cs typeface="Calibri" panose="020F0502020204030204" pitchFamily="34" charset="0"/>
              </a:rPr>
              <a:t>ow can we do better?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3ADE133-3D86-3C46-AC96-F344F03124CF}"/>
              </a:ext>
            </a:extLst>
          </p:cNvPr>
          <p:cNvSpPr/>
          <p:nvPr/>
        </p:nvSpPr>
        <p:spPr>
          <a:xfrm>
            <a:off x="640580" y="3450659"/>
            <a:ext cx="676874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Our lines can better approximate our values now that we have this b value added to the line formula. In this context, we call it a “bias”.</a:t>
            </a:r>
            <a:endParaRPr lang="en-RU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6273D31-2919-F24F-B984-29B16BB03DBD}"/>
              </a:ext>
            </a:extLst>
          </p:cNvPr>
          <p:cNvSpPr/>
          <p:nvPr/>
        </p:nvSpPr>
        <p:spPr>
          <a:xfrm>
            <a:off x="1553696" y="5458679"/>
            <a:ext cx="490089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Current model calculates predictions by plugging in the area of house as x in this formula</a:t>
            </a:r>
            <a:endParaRPr lang="en-RU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89023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640580" y="386862"/>
            <a:ext cx="10577147" cy="137271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000" dirty="0"/>
              <a:t>Stating the Problem</a:t>
            </a:r>
            <a:endParaRPr lang="ru-RU" sz="4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C45FB1-BFEF-E749-BED8-88884360CD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5659" y="1559858"/>
            <a:ext cx="7141883" cy="4017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0425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640580" y="386862"/>
            <a:ext cx="10577147" cy="137271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000" dirty="0"/>
              <a:t>Finding the Optimum</a:t>
            </a:r>
            <a:endParaRPr lang="ru-RU" sz="4000" dirty="0"/>
          </a:p>
        </p:txBody>
      </p:sp>
      <p:pic>
        <p:nvPicPr>
          <p:cNvPr id="8" name="Picture 7" descr="A close up of a map&#10;&#10;Description automatically generated">
            <a:extLst>
              <a:ext uri="{FF2B5EF4-FFF2-40B4-BE49-F238E27FC236}">
                <a16:creationId xmlns:a16="http://schemas.microsoft.com/office/drawing/2014/main" id="{8FB8C512-4884-DE43-B52D-DAE990FC4A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1000" y="1529728"/>
            <a:ext cx="6350000" cy="356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5932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640580" y="386862"/>
            <a:ext cx="10577147" cy="137271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000" dirty="0"/>
              <a:t>Finding the Optimum</a:t>
            </a:r>
            <a:endParaRPr lang="ru-RU" sz="4000" dirty="0"/>
          </a:p>
        </p:txBody>
      </p:sp>
      <p:pic>
        <p:nvPicPr>
          <p:cNvPr id="8" name="Picture 7" descr="A close up of a map&#10;&#10;Description automatically generated">
            <a:extLst>
              <a:ext uri="{FF2B5EF4-FFF2-40B4-BE49-F238E27FC236}">
                <a16:creationId xmlns:a16="http://schemas.microsoft.com/office/drawing/2014/main" id="{8FB8C512-4884-DE43-B52D-DAE990FC4A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273" y="1529728"/>
            <a:ext cx="6350000" cy="35687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9675727-FC3D-FC46-B4B7-07F5167896FB}"/>
              </a:ext>
            </a:extLst>
          </p:cNvPr>
          <p:cNvSpPr/>
          <p:nvPr/>
        </p:nvSpPr>
        <p:spPr>
          <a:xfrm>
            <a:off x="7657965" y="2644170"/>
            <a:ext cx="418889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b="1" dirty="0">
                <a:latin typeface="medium-content-serif-font"/>
              </a:rPr>
              <a:t>Gradient descent algorithm is an iterative process that takes us to the </a:t>
            </a:r>
            <a:r>
              <a:rPr lang="en-GB" sz="2000" b="1" dirty="0">
                <a:latin typeface="Calibri" panose="020F0502020204030204" pitchFamily="34" charset="0"/>
                <a:cs typeface="Calibri" panose="020F0502020204030204" pitchFamily="34" charset="0"/>
              </a:rPr>
              <a:t>minimum</a:t>
            </a:r>
            <a:r>
              <a:rPr lang="en-GB" sz="2000" b="1" dirty="0">
                <a:latin typeface="medium-content-serif-font"/>
              </a:rPr>
              <a:t> of a function</a:t>
            </a:r>
            <a:endParaRPr lang="en-RU" sz="2000" b="1" dirty="0"/>
          </a:p>
        </p:txBody>
      </p:sp>
    </p:spTree>
    <p:extLst>
      <p:ext uri="{BB962C8B-B14F-4D97-AF65-F5344CB8AC3E}">
        <p14:creationId xmlns:p14="http://schemas.microsoft.com/office/powerpoint/2010/main" val="29086322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640580" y="386862"/>
            <a:ext cx="10577147" cy="137271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000" dirty="0"/>
              <a:t>Finding the Optimum</a:t>
            </a:r>
            <a:endParaRPr lang="ru-RU" sz="40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9675727-FC3D-FC46-B4B7-07F5167896FB}"/>
              </a:ext>
            </a:extLst>
          </p:cNvPr>
          <p:cNvSpPr/>
          <p:nvPr/>
        </p:nvSpPr>
        <p:spPr>
          <a:xfrm>
            <a:off x="7241106" y="1854387"/>
            <a:ext cx="418889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b="1" dirty="0">
                <a:latin typeface="Calibri" panose="020F0502020204030204" pitchFamily="34" charset="0"/>
                <a:cs typeface="Calibri" panose="020F0502020204030204" pitchFamily="34" charset="0"/>
              </a:rPr>
              <a:t>Gradient descent algorithm is an iterative process that takes us to the minimum of a function</a:t>
            </a:r>
            <a:endParaRPr lang="en-RU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DC056A61-C70F-7840-95F9-685688FC9F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580" y="1438111"/>
            <a:ext cx="6164961" cy="1878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9350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640580" y="386862"/>
            <a:ext cx="10577147" cy="137271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000" dirty="0"/>
              <a:t>Finding the Optimum</a:t>
            </a:r>
            <a:endParaRPr lang="ru-RU" sz="40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9675727-FC3D-FC46-B4B7-07F5167896FB}"/>
              </a:ext>
            </a:extLst>
          </p:cNvPr>
          <p:cNvSpPr/>
          <p:nvPr/>
        </p:nvSpPr>
        <p:spPr>
          <a:xfrm>
            <a:off x="7241106" y="1854387"/>
            <a:ext cx="418889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b="1" dirty="0">
                <a:latin typeface="Calibri" panose="020F0502020204030204" pitchFamily="34" charset="0"/>
                <a:cs typeface="Calibri" panose="020F0502020204030204" pitchFamily="34" charset="0"/>
              </a:rPr>
              <a:t>Gradient descent algorithm is an iterative process that takes us to the minimum of a function</a:t>
            </a:r>
            <a:endParaRPr lang="en-RU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DC056A61-C70F-7840-95F9-685688FC9F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580" y="1438111"/>
            <a:ext cx="6164961" cy="1878993"/>
          </a:xfrm>
          <a:prstGeom prst="rect">
            <a:avLst/>
          </a:prstGeom>
        </p:spPr>
      </p:pic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574F2A45-F810-0C48-A540-2E56931D22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580" y="3411918"/>
            <a:ext cx="6667500" cy="22352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9504525-8F56-7C46-9DA2-807A86C99179}"/>
              </a:ext>
            </a:extLst>
          </p:cNvPr>
          <p:cNvSpPr/>
          <p:nvPr/>
        </p:nvSpPr>
        <p:spPr>
          <a:xfrm>
            <a:off x="7691718" y="2880152"/>
            <a:ext cx="4367916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Data points in a 2 D space.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We are trying to predict some kind of relationship between these quantities so that we could predict the weight of some new students afterwards.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Draw an arbitrary line in space that passes through some of these data points.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6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The equation of this straight line would be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b="1" dirty="0">
                <a:latin typeface="Calibri" panose="020F0502020204030204" pitchFamily="34" charset="0"/>
                <a:cs typeface="Calibri" panose="020F0502020204030204" pitchFamily="34" charset="0"/>
              </a:rPr>
              <a:t>Y = </a:t>
            </a:r>
            <a:r>
              <a:rPr lang="en-GB" sz="1600" b="1" dirty="0" err="1">
                <a:latin typeface="Calibri" panose="020F0502020204030204" pitchFamily="34" charset="0"/>
                <a:cs typeface="Calibri" panose="020F0502020204030204" pitchFamily="34" charset="0"/>
              </a:rPr>
              <a:t>mX</a:t>
            </a:r>
            <a:r>
              <a:rPr lang="en-GB" sz="1600" b="1" dirty="0">
                <a:latin typeface="Calibri" panose="020F0502020204030204" pitchFamily="34" charset="0"/>
                <a:cs typeface="Calibri" panose="020F0502020204030204" pitchFamily="34" charset="0"/>
              </a:rPr>
              <a:t> + b</a:t>
            </a:r>
          </a:p>
          <a:p>
            <a:pPr marL="285750" lvl="5" indent="-285750">
              <a:buFont typeface="Arial" panose="020B0604020202020204" pitchFamily="34" charset="0"/>
              <a:buChar char="•"/>
            </a:pPr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where </a:t>
            </a:r>
            <a:r>
              <a:rPr lang="en-GB" sz="1600" b="1" dirty="0">
                <a:latin typeface="Calibri" panose="020F0502020204030204" pitchFamily="34" charset="0"/>
                <a:cs typeface="Calibri" panose="020F0502020204030204" pitchFamily="34" charset="0"/>
              </a:rPr>
              <a:t>m</a:t>
            </a:r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 is the slope </a:t>
            </a:r>
          </a:p>
          <a:p>
            <a:pPr marL="285750" lvl="5" indent="-285750">
              <a:buFont typeface="Arial" panose="020B0604020202020204" pitchFamily="34" charset="0"/>
              <a:buChar char="•"/>
            </a:pPr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and </a:t>
            </a:r>
            <a:r>
              <a:rPr lang="en-GB" sz="1600" b="1" dirty="0">
                <a:latin typeface="Calibri" panose="020F0502020204030204" pitchFamily="34" charset="0"/>
                <a:cs typeface="Calibri" panose="020F0502020204030204" pitchFamily="34" charset="0"/>
              </a:rPr>
              <a:t>b</a:t>
            </a:r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 is its intercept on the Y-axis</a:t>
            </a:r>
            <a:endParaRPr lang="en-RU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40620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640580" y="386862"/>
            <a:ext cx="10577147" cy="137271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000" dirty="0"/>
              <a:t>Finding the Optimum</a:t>
            </a:r>
            <a:endParaRPr lang="ru-RU" sz="4000" dirty="0"/>
          </a:p>
        </p:txBody>
      </p:sp>
      <p:pic>
        <p:nvPicPr>
          <p:cNvPr id="7" name="Picture 6" descr="A close up of a person&#10;&#10;Description automatically generated">
            <a:extLst>
              <a:ext uri="{FF2B5EF4-FFF2-40B4-BE49-F238E27FC236}">
                <a16:creationId xmlns:a16="http://schemas.microsoft.com/office/drawing/2014/main" id="{4E6C2535-3D6C-084C-95D0-56C937B226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7694" y="1269718"/>
            <a:ext cx="8114215" cy="272405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468F82E-3BF5-5B43-AEAD-026D667192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39988" y="4111517"/>
            <a:ext cx="5055013" cy="928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9951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640580" y="386862"/>
            <a:ext cx="10577147" cy="137271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000" dirty="0"/>
              <a:t>Finding the Optimum</a:t>
            </a:r>
            <a:endParaRPr lang="ru-RU" sz="40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78A071E-75A8-704D-B364-D2B01C9674A0}"/>
              </a:ext>
            </a:extLst>
          </p:cNvPr>
          <p:cNvSpPr/>
          <p:nvPr/>
        </p:nvSpPr>
        <p:spPr>
          <a:xfrm>
            <a:off x="1568625" y="1708672"/>
            <a:ext cx="905474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A </a:t>
            </a:r>
            <a:r>
              <a:rPr lang="en-GB" sz="2000" b="1" dirty="0">
                <a:latin typeface="Calibri" panose="020F0502020204030204" pitchFamily="34" charset="0"/>
                <a:cs typeface="Calibri" panose="020F0502020204030204" pitchFamily="34" charset="0"/>
              </a:rPr>
              <a:t>Cost Function/Loss Function</a:t>
            </a: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 evaluates the performance of our Machine Learning Algorithm.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en-GB" sz="2000" b="1" dirty="0">
                <a:latin typeface="Calibri" panose="020F0502020204030204" pitchFamily="34" charset="0"/>
                <a:cs typeface="Calibri" panose="020F0502020204030204" pitchFamily="34" charset="0"/>
              </a:rPr>
              <a:t> Loss function</a:t>
            </a: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 computes the error for a single training example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The </a:t>
            </a:r>
            <a:r>
              <a:rPr lang="en-GB" sz="2000" b="1" dirty="0">
                <a:latin typeface="Calibri" panose="020F0502020204030204" pitchFamily="34" charset="0"/>
                <a:cs typeface="Calibri" panose="020F0502020204030204" pitchFamily="34" charset="0"/>
              </a:rPr>
              <a:t>Cost functi</a:t>
            </a: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on is the average of the loss functions for all the training examples.</a:t>
            </a:r>
            <a:endParaRPr lang="en-RU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2D6057-8AFA-6446-BD49-5CC2E0405F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9939" y="3825889"/>
            <a:ext cx="3552192" cy="197662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983C709-328C-2541-B7B1-9C20BC49AB18}"/>
              </a:ext>
            </a:extLst>
          </p:cNvPr>
          <p:cNvSpPr/>
          <p:nvPr/>
        </p:nvSpPr>
        <p:spPr>
          <a:xfrm>
            <a:off x="1833668" y="5738351"/>
            <a:ext cx="886172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4000" dirty="0">
                <a:latin typeface="medium-content-title-font"/>
              </a:rPr>
              <a:t>The goal is to minimize the Cost Function.</a:t>
            </a:r>
            <a:endParaRPr lang="en-RU" sz="4000" dirty="0"/>
          </a:p>
        </p:txBody>
      </p:sp>
    </p:spTree>
    <p:extLst>
      <p:ext uri="{BB962C8B-B14F-4D97-AF65-F5344CB8AC3E}">
        <p14:creationId xmlns:p14="http://schemas.microsoft.com/office/powerpoint/2010/main" val="40607487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640580" y="386862"/>
            <a:ext cx="10577147" cy="137271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000" dirty="0"/>
              <a:t>Finding the Optimum</a:t>
            </a:r>
            <a:endParaRPr lang="ru-RU" sz="40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B657DDF-DDF0-E34A-AA73-9F969867EE8B}"/>
              </a:ext>
            </a:extLst>
          </p:cNvPr>
          <p:cNvSpPr/>
          <p:nvPr/>
        </p:nvSpPr>
        <p:spPr>
          <a:xfrm>
            <a:off x="640580" y="1282519"/>
            <a:ext cx="972710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b="1" dirty="0">
                <a:latin typeface="Calibri" panose="020F0502020204030204" pitchFamily="34" charset="0"/>
                <a:cs typeface="Calibri" panose="020F0502020204030204" pitchFamily="34" charset="0"/>
              </a:rPr>
              <a:t>How do we actually minimize any function?</a:t>
            </a:r>
          </a:p>
          <a:p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If we look carefully, our</a:t>
            </a:r>
            <a:r>
              <a:rPr lang="en-GB" sz="2000" b="1" dirty="0">
                <a:latin typeface="Calibri" panose="020F0502020204030204" pitchFamily="34" charset="0"/>
                <a:cs typeface="Calibri" panose="020F0502020204030204" pitchFamily="34" charset="0"/>
              </a:rPr>
              <a:t> Cost function</a:t>
            </a: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 is of the form </a:t>
            </a:r>
            <a:r>
              <a:rPr lang="en-GB" sz="2000" b="1" dirty="0">
                <a:latin typeface="Calibri" panose="020F0502020204030204" pitchFamily="34" charset="0"/>
                <a:cs typeface="Calibri" panose="020F0502020204030204" pitchFamily="34" charset="0"/>
              </a:rPr>
              <a:t>Y = X²</a:t>
            </a: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 . In a Cartesian coordinate system, this is an equation for a parabola and can be graphically represented as :</a:t>
            </a:r>
          </a:p>
        </p:txBody>
      </p:sp>
      <p:pic>
        <p:nvPicPr>
          <p:cNvPr id="8" name="Picture 7" descr="A close up of a map&#10;&#10;Description automatically generated">
            <a:extLst>
              <a:ext uri="{FF2B5EF4-FFF2-40B4-BE49-F238E27FC236}">
                <a16:creationId xmlns:a16="http://schemas.microsoft.com/office/drawing/2014/main" id="{7D1EEE9A-6B51-5E4D-B7DB-4A1015504C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900" y="2655230"/>
            <a:ext cx="4991100" cy="356771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1DB9AEB-18B6-E442-BC59-AC24DCEF07D2}"/>
              </a:ext>
            </a:extLst>
          </p:cNvPr>
          <p:cNvSpPr/>
          <p:nvPr/>
        </p:nvSpPr>
        <p:spPr>
          <a:xfrm>
            <a:off x="6479241" y="2393620"/>
            <a:ext cx="4607859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latin typeface="medium-content-serif-font"/>
              </a:rPr>
              <a:t>Find </a:t>
            </a:r>
            <a:r>
              <a:rPr lang="en-GB" sz="2000" b="1" dirty="0">
                <a:latin typeface="medium-content-serif-font"/>
              </a:rPr>
              <a:t>the value of </a:t>
            </a:r>
            <a:r>
              <a:rPr lang="en-GB" sz="2000" b="1" dirty="0">
                <a:latin typeface="inherit"/>
              </a:rPr>
              <a:t>X</a:t>
            </a:r>
            <a:r>
              <a:rPr lang="en-GB" sz="2000" b="1" dirty="0">
                <a:latin typeface="medium-content-serif-font"/>
              </a:rPr>
              <a:t> that produces the lowest value of </a:t>
            </a:r>
            <a:r>
              <a:rPr lang="en-GB" sz="2000" b="1" dirty="0">
                <a:latin typeface="inherit"/>
              </a:rPr>
              <a:t>Y </a:t>
            </a:r>
            <a:r>
              <a:rPr lang="en-GB" sz="2000" dirty="0">
                <a:latin typeface="medium-content-serif-font"/>
              </a:rPr>
              <a:t>which is the</a:t>
            </a:r>
            <a:r>
              <a:rPr lang="en-GB" sz="2000" b="1" dirty="0">
                <a:latin typeface="medium-content-serif-font"/>
              </a:rPr>
              <a:t> red dot.</a:t>
            </a:r>
            <a:r>
              <a:rPr lang="en-GB" sz="2000" dirty="0">
                <a:latin typeface="medium-content-serif-font"/>
              </a:rPr>
              <a:t> 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000" dirty="0">
              <a:latin typeface="medium-content-serif-font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Quite</a:t>
            </a:r>
            <a:r>
              <a:rPr lang="en-GB" sz="2000" dirty="0">
                <a:latin typeface="medium-content-serif-font"/>
              </a:rPr>
              <a:t> easy to locate the minima in a 2D graph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000" dirty="0">
              <a:latin typeface="medium-content-serif-fon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latin typeface="medium-content-serif-font"/>
              </a:rPr>
              <a:t>For higher dimensions: </a:t>
            </a:r>
            <a:r>
              <a:rPr lang="en-GB" sz="2000" b="1" dirty="0">
                <a:latin typeface="medium-content-serif-font"/>
              </a:rPr>
              <a:t>Gradient Descent.</a:t>
            </a:r>
            <a:endParaRPr lang="en-RU" sz="2000" dirty="0"/>
          </a:p>
        </p:txBody>
      </p:sp>
    </p:spTree>
    <p:extLst>
      <p:ext uri="{BB962C8B-B14F-4D97-AF65-F5344CB8AC3E}">
        <p14:creationId xmlns:p14="http://schemas.microsoft.com/office/powerpoint/2010/main" val="35939981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640580" y="386862"/>
            <a:ext cx="10577147" cy="137271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000" dirty="0"/>
              <a:t>Intuition</a:t>
            </a:r>
            <a:endParaRPr lang="ru-RU" sz="40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B657DDF-DDF0-E34A-AA73-9F969867EE8B}"/>
              </a:ext>
            </a:extLst>
          </p:cNvPr>
          <p:cNvSpPr/>
          <p:nvPr/>
        </p:nvSpPr>
        <p:spPr>
          <a:xfrm>
            <a:off x="640580" y="1282519"/>
            <a:ext cx="972710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Currently at the ‘</a:t>
            </a:r>
            <a:r>
              <a:rPr lang="en-GB" sz="2000" b="1" dirty="0">
                <a:latin typeface="Calibri" panose="020F0502020204030204" pitchFamily="34" charset="0"/>
                <a:cs typeface="Calibri" panose="020F0502020204030204" pitchFamily="34" charset="0"/>
              </a:rPr>
              <a:t>green</a:t>
            </a: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’ dot. aim is to reach the minimum </a:t>
            </a:r>
            <a:r>
              <a:rPr lang="en-GB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i.e</a:t>
            </a: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 the ‘red’ dot, but from your position, you are unable to view it.</a:t>
            </a:r>
            <a:b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GB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GB" sz="2000" b="1" dirty="0">
                <a:latin typeface="Calibri" panose="020F0502020204030204" pitchFamily="34" charset="0"/>
                <a:cs typeface="Calibri" panose="020F0502020204030204" pitchFamily="34" charset="0"/>
              </a:rPr>
              <a:t>Possible actions would be:</a:t>
            </a:r>
            <a:endParaRPr lang="en-GB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Go upward or downward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Take a bigger step or a little step</a:t>
            </a:r>
          </a:p>
        </p:txBody>
      </p:sp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6D62CE4C-EBC0-344C-9C2E-AC419EAB71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6636" y="3151022"/>
            <a:ext cx="4838700" cy="3458774"/>
          </a:xfrm>
          <a:prstGeom prst="rect">
            <a:avLst/>
          </a:prstGeom>
        </p:spPr>
      </p:pic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03AB1428-C933-504B-A2B3-53B6D44694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0612" y="3289680"/>
            <a:ext cx="5660958" cy="3181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4051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640580" y="386862"/>
            <a:ext cx="10577147" cy="137271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000" dirty="0"/>
              <a:t>Intuition</a:t>
            </a:r>
            <a:endParaRPr lang="ru-RU" sz="40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B657DDF-DDF0-E34A-AA73-9F969867EE8B}"/>
              </a:ext>
            </a:extLst>
          </p:cNvPr>
          <p:cNvSpPr/>
          <p:nvPr/>
        </p:nvSpPr>
        <p:spPr>
          <a:xfrm>
            <a:off x="640580" y="1282519"/>
            <a:ext cx="972710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Draw a tangent at the green point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If moving upwards, then it is moving away from the minima and vice versa.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The tangent gives a sense of the steepness of the slope.</a:t>
            </a:r>
          </a:p>
        </p:txBody>
      </p:sp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6D62CE4C-EBC0-344C-9C2E-AC419EAB71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6636" y="3151022"/>
            <a:ext cx="4838700" cy="3458774"/>
          </a:xfrm>
          <a:prstGeom prst="rect">
            <a:avLst/>
          </a:prstGeom>
        </p:spPr>
      </p:pic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2B968ED2-CD3E-7544-A173-CA757BFCAA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9735" y="3151022"/>
            <a:ext cx="5065058" cy="3620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0367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640580" y="386862"/>
            <a:ext cx="10577147" cy="137271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000" dirty="0"/>
              <a:t>Intuition</a:t>
            </a:r>
            <a:endParaRPr lang="ru-RU" sz="40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B657DDF-DDF0-E34A-AA73-9F969867EE8B}"/>
              </a:ext>
            </a:extLst>
          </p:cNvPr>
          <p:cNvSpPr/>
          <p:nvPr/>
        </p:nvSpPr>
        <p:spPr>
          <a:xfrm>
            <a:off x="640580" y="1282519"/>
            <a:ext cx="972710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Draw a tangent at the green point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If moving upwards, then it is moving away from the minima and vice versa.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The tangent gives a sense of the steepness of the slope.</a:t>
            </a:r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2B968ED2-CD3E-7544-A173-CA757BFCAA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735" y="3151022"/>
            <a:ext cx="5065058" cy="362057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7785CC1-C21F-BB43-9EA1-CD8A203999EF}"/>
              </a:ext>
            </a:extLst>
          </p:cNvPr>
          <p:cNvSpPr/>
          <p:nvPr/>
        </p:nvSpPr>
        <p:spPr>
          <a:xfrm>
            <a:off x="6252881" y="3193839"/>
            <a:ext cx="5526741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The slope at the blue point is less steep than that at the green point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It will take much smaller </a:t>
            </a:r>
            <a:r>
              <a:rPr lang="en-GB" sz="2000" b="1" dirty="0">
                <a:latin typeface="Calibri" panose="020F0502020204030204" pitchFamily="34" charset="0"/>
                <a:cs typeface="Calibri" panose="020F0502020204030204" pitchFamily="34" charset="0"/>
              </a:rPr>
              <a:t>steps </a:t>
            </a: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to reach the minimum from the blue point than from the green point.</a:t>
            </a:r>
            <a:endParaRPr lang="en-RU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28865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640580" y="386862"/>
            <a:ext cx="10577147" cy="137271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000" dirty="0"/>
              <a:t>Stating the Problem</a:t>
            </a:r>
            <a:endParaRPr lang="ru-RU" sz="4000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731D5FC8-21F4-DA4F-B05E-DEDF1B6B8E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0784393"/>
              </p:ext>
            </p:extLst>
          </p:nvPr>
        </p:nvGraphicFramePr>
        <p:xfrm>
          <a:off x="2981326" y="3361544"/>
          <a:ext cx="6607046" cy="1524000"/>
        </p:xfrm>
        <a:graphic>
          <a:graphicData uri="http://schemas.openxmlformats.org/drawingml/2006/table">
            <a:tbl>
              <a:tblPr/>
              <a:tblGrid>
                <a:gridCol w="3303523">
                  <a:extLst>
                    <a:ext uri="{9D8B030D-6E8A-4147-A177-3AD203B41FA5}">
                      <a16:colId xmlns:a16="http://schemas.microsoft.com/office/drawing/2014/main" val="3005410194"/>
                    </a:ext>
                  </a:extLst>
                </a:gridCol>
                <a:gridCol w="3303523">
                  <a:extLst>
                    <a:ext uri="{9D8B030D-6E8A-4147-A177-3AD203B41FA5}">
                      <a16:colId xmlns:a16="http://schemas.microsoft.com/office/drawing/2014/main" val="98387134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base"/>
                      <a:r>
                        <a:rPr lang="en-GB" sz="2000" b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Area (sq ft) (x)</a:t>
                      </a:r>
                    </a:p>
                  </a:txBody>
                  <a:tcPr marL="47625" marR="47625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GB" sz="2000" b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Price (y)</a:t>
                      </a:r>
                    </a:p>
                  </a:txBody>
                  <a:tcPr marL="47625" marR="47625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823068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base"/>
                      <a:r>
                        <a:rPr lang="en-RU" sz="20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2,104</a:t>
                      </a:r>
                    </a:p>
                  </a:txBody>
                  <a:tcPr marL="47625" marR="47625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RU" sz="2000">
                          <a:solidFill>
                            <a:srgbClr val="31A2DA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399,900</a:t>
                      </a:r>
                    </a:p>
                  </a:txBody>
                  <a:tcPr marL="47625" marR="47625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540032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base"/>
                      <a:r>
                        <a:rPr lang="en-RU" sz="20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1,600</a:t>
                      </a:r>
                    </a:p>
                  </a:txBody>
                  <a:tcPr marL="47625" marR="47625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RU" sz="2000">
                          <a:solidFill>
                            <a:srgbClr val="31A2DA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329,900</a:t>
                      </a:r>
                    </a:p>
                  </a:txBody>
                  <a:tcPr marL="47625" marR="47625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24732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base"/>
                      <a:r>
                        <a:rPr lang="en-RU" sz="20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2,400</a:t>
                      </a:r>
                    </a:p>
                  </a:txBody>
                  <a:tcPr marL="47625" marR="47625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RU" sz="2000" dirty="0">
                          <a:solidFill>
                            <a:srgbClr val="31A2DA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369,000</a:t>
                      </a:r>
                    </a:p>
                  </a:txBody>
                  <a:tcPr marL="47625" marR="47625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86920112"/>
                  </a:ext>
                </a:extLst>
              </a:tr>
            </a:tbl>
          </a:graphicData>
        </a:graphic>
      </p:graphicFrame>
      <p:sp>
        <p:nvSpPr>
          <p:cNvPr id="4" name="Rectangle 1">
            <a:extLst>
              <a:ext uri="{FF2B5EF4-FFF2-40B4-BE49-F238E27FC236}">
                <a16:creationId xmlns:a16="http://schemas.microsoft.com/office/drawing/2014/main" id="{A2CA2421-F5D8-6447-86A4-B8E4CC0896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81326" y="3617499"/>
            <a:ext cx="766034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RU" altLang="en-RU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RU" altLang="en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4FDE400-DC53-BB4F-816D-28DCFA4CADBC}"/>
              </a:ext>
            </a:extLst>
          </p:cNvPr>
          <p:cNvSpPr/>
          <p:nvPr/>
        </p:nvSpPr>
        <p:spPr>
          <a:xfrm>
            <a:off x="1750137" y="2206615"/>
            <a:ext cx="783823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Say you’re helping a friend who wants to buy a house. She was quoted $400,000 for a 2000 </a:t>
            </a:r>
            <a:r>
              <a:rPr lang="en-GB" sz="2000" dirty="0" err="1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sq</a:t>
            </a:r>
            <a:r>
              <a:rPr lang="en-GB" sz="2000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ft house (185 meters). Is this a good price or not?</a:t>
            </a:r>
            <a:endParaRPr lang="en-RU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07556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640580" y="386862"/>
            <a:ext cx="10577147" cy="137271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000" dirty="0"/>
              <a:t>The cost function</a:t>
            </a:r>
            <a:endParaRPr lang="ru-RU" sz="4000" dirty="0"/>
          </a:p>
        </p:txBody>
      </p:sp>
      <p:pic>
        <p:nvPicPr>
          <p:cNvPr id="7" name="Picture 6" descr="A picture containing bird&#10;&#10;Description automatically generated">
            <a:extLst>
              <a:ext uri="{FF2B5EF4-FFF2-40B4-BE49-F238E27FC236}">
                <a16:creationId xmlns:a16="http://schemas.microsoft.com/office/drawing/2014/main" id="{DD1EEEDB-A7E9-A34E-BC87-BDCD93CE9D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272" y="1313328"/>
            <a:ext cx="7285405" cy="515780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8C3BED2-CF5C-9143-A1EC-117246B7944C}"/>
              </a:ext>
            </a:extLst>
          </p:cNvPr>
          <p:cNvSpPr/>
          <p:nvPr/>
        </p:nvSpPr>
        <p:spPr>
          <a:xfrm>
            <a:off x="7755261" y="1669823"/>
            <a:ext cx="3966883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In y = </a:t>
            </a:r>
            <a:r>
              <a:rPr lang="en-GB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mX+b</a:t>
            </a:r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, ‘m’ and ‘b’ are its parameters.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During the training process, there will be a small change in their values.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Let that small change be denoted by </a:t>
            </a:r>
            <a:r>
              <a:rPr lang="el-GR" sz="1800" dirty="0">
                <a:latin typeface="Calibri" panose="020F0502020204030204" pitchFamily="34" charset="0"/>
                <a:cs typeface="Calibri" panose="020F0502020204030204" pitchFamily="34" charset="0"/>
              </a:rPr>
              <a:t>δ</a:t>
            </a:r>
            <a:r>
              <a:rPr lang="el-GR" sz="1800" b="1" dirty="0">
                <a:latin typeface="Calibri" panose="020F0502020204030204" pitchFamily="34" charset="0"/>
                <a:cs typeface="Calibri" panose="020F0502020204030204" pitchFamily="34" charset="0"/>
              </a:rPr>
              <a:t>. </a:t>
            </a:r>
            <a:endParaRPr lang="en-US" sz="18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8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The value of parameters will be updated as </a:t>
            </a:r>
            <a:b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GB" sz="1800" b="1" dirty="0">
                <a:latin typeface="Calibri" panose="020F0502020204030204" pitchFamily="34" charset="0"/>
                <a:cs typeface="Calibri" panose="020F0502020204030204" pitchFamily="34" charset="0"/>
              </a:rPr>
              <a:t>m=m-</a:t>
            </a:r>
            <a:r>
              <a:rPr lang="el-GR" sz="1800" b="1" dirty="0">
                <a:latin typeface="Calibri" panose="020F0502020204030204" pitchFamily="34" charset="0"/>
                <a:cs typeface="Calibri" panose="020F0502020204030204" pitchFamily="34" charset="0"/>
              </a:rPr>
              <a:t>δ</a:t>
            </a:r>
            <a:r>
              <a:rPr lang="en-GB" sz="1800" b="1" dirty="0">
                <a:latin typeface="Calibri" panose="020F0502020204030204" pitchFamily="34" charset="0"/>
                <a:cs typeface="Calibri" panose="020F0502020204030204" pitchFamily="34" charset="0"/>
              </a:rPr>
              <a:t>m </a:t>
            </a:r>
            <a:br>
              <a:rPr lang="en-GB" sz="1800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and</a:t>
            </a:r>
            <a:r>
              <a:rPr lang="en-GB" sz="1800" b="1" dirty="0">
                <a:latin typeface="Calibri" panose="020F0502020204030204" pitchFamily="34" charset="0"/>
                <a:cs typeface="Calibri" panose="020F0502020204030204" pitchFamily="34" charset="0"/>
              </a:rPr>
              <a:t> b=b-</a:t>
            </a:r>
            <a:r>
              <a:rPr lang="el-GR" sz="1800" b="1" dirty="0">
                <a:latin typeface="Calibri" panose="020F0502020204030204" pitchFamily="34" charset="0"/>
                <a:cs typeface="Calibri" panose="020F0502020204030204" pitchFamily="34" charset="0"/>
              </a:rPr>
              <a:t>δ</a:t>
            </a:r>
            <a:r>
              <a:rPr lang="en-GB" sz="1800" b="1" dirty="0">
                <a:latin typeface="Calibri" panose="020F0502020204030204" pitchFamily="34" charset="0"/>
                <a:cs typeface="Calibri" panose="020F0502020204030204" pitchFamily="34" charset="0"/>
              </a:rPr>
              <a:t>b </a:t>
            </a:r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respectively.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1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Find those values of m and b in </a:t>
            </a:r>
            <a:b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y = </a:t>
            </a:r>
            <a:r>
              <a:rPr lang="en-GB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mx+b</a:t>
            </a:r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 , for which the error is minimum i.e. values which minimize the cost function.</a:t>
            </a:r>
            <a:endParaRPr lang="en-RU" sz="1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21884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640580" y="386862"/>
            <a:ext cx="10577147" cy="137271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000" dirty="0"/>
              <a:t>Learning rate</a:t>
            </a:r>
            <a:endParaRPr lang="ru-RU" sz="4000" dirty="0"/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2B968ED2-CD3E-7544-A173-CA757BFCAA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735" y="1618710"/>
            <a:ext cx="5065058" cy="362057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264BBD3-52BA-6243-BA92-D999105B90FE}"/>
              </a:ext>
            </a:extLst>
          </p:cNvPr>
          <p:cNvSpPr/>
          <p:nvPr/>
        </p:nvSpPr>
        <p:spPr>
          <a:xfrm>
            <a:off x="6084793" y="2236106"/>
            <a:ext cx="6096000" cy="3170099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This size of steps taken to reach the minimum or bottom is called </a:t>
            </a:r>
            <a:r>
              <a:rPr lang="en-GB" sz="2000" b="1" dirty="0">
                <a:latin typeface="Calibri" panose="020F0502020204030204" pitchFamily="34" charset="0"/>
                <a:cs typeface="Calibri" panose="020F0502020204030204" pitchFamily="34" charset="0"/>
              </a:rPr>
              <a:t>Learning Rate</a:t>
            </a: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Cover more area with larger steps/higher learning rate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But are at the risk of overshooting the minima.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Small steps/smaller learning rates will consume a lot of time to reach the lowest point.</a:t>
            </a:r>
            <a:endParaRPr lang="en-RU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45982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640580" y="386862"/>
            <a:ext cx="10577147" cy="137271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000" dirty="0"/>
              <a:t>Learning rate</a:t>
            </a:r>
            <a:endParaRPr lang="ru-RU" sz="4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264BBD3-52BA-6243-BA92-D999105B90FE}"/>
              </a:ext>
            </a:extLst>
          </p:cNvPr>
          <p:cNvSpPr/>
          <p:nvPr/>
        </p:nvSpPr>
        <p:spPr>
          <a:xfrm>
            <a:off x="6084793" y="2236106"/>
            <a:ext cx="6096000" cy="3170099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This size of steps taken to reach the minimum or bottom is called </a:t>
            </a:r>
            <a:r>
              <a:rPr lang="en-GB" sz="2000" b="1" dirty="0">
                <a:latin typeface="Calibri" panose="020F0502020204030204" pitchFamily="34" charset="0"/>
                <a:cs typeface="Calibri" panose="020F0502020204030204" pitchFamily="34" charset="0"/>
              </a:rPr>
              <a:t>Learning Rate</a:t>
            </a: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Cover more area with larger steps/higher learning rate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But are at the risk of overshooting the minima.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Small steps/smaller learning rates will consume a lot of time to reach the lowest point.</a:t>
            </a:r>
            <a:endParaRPr lang="en-RU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443EC5D9-5176-F347-9A30-98C2858A92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273" y="1568076"/>
            <a:ext cx="5078571" cy="4294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792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640580" y="386862"/>
            <a:ext cx="10577147" cy="137271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000" dirty="0"/>
              <a:t>Calculating gradient descent</a:t>
            </a:r>
            <a:endParaRPr lang="ru-RU" sz="4000" dirty="0"/>
          </a:p>
        </p:txBody>
      </p:sp>
      <p:pic>
        <p:nvPicPr>
          <p:cNvPr id="5" name="Picture 4" descr="A picture containing clock&#10;&#10;Description automatically generated">
            <a:extLst>
              <a:ext uri="{FF2B5EF4-FFF2-40B4-BE49-F238E27FC236}">
                <a16:creationId xmlns:a16="http://schemas.microsoft.com/office/drawing/2014/main" id="{D4584688-9751-9E4E-B88F-36F76E8A8D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273" y="1187833"/>
            <a:ext cx="3625365" cy="137271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D758785-CD89-044D-852F-B25643FC5C24}"/>
              </a:ext>
            </a:extLst>
          </p:cNvPr>
          <p:cNvSpPr/>
          <p:nvPr/>
        </p:nvSpPr>
        <p:spPr>
          <a:xfrm>
            <a:off x="6723528" y="2305615"/>
            <a:ext cx="4804023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Find the derivative of the Cost Function </a:t>
            </a:r>
            <a:r>
              <a:rPr lang="en-GB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w.r.t</a:t>
            </a: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 to both </a:t>
            </a:r>
            <a:r>
              <a:rPr lang="en-GB" sz="2000" b="1" dirty="0">
                <a:latin typeface="Calibri" panose="020F0502020204030204" pitchFamily="34" charset="0"/>
                <a:cs typeface="Calibri" panose="020F0502020204030204" pitchFamily="34" charset="0"/>
              </a:rPr>
              <a:t>‘m’</a:t>
            </a: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 and </a:t>
            </a:r>
            <a:r>
              <a:rPr lang="en-GB" sz="2000" b="1" dirty="0">
                <a:latin typeface="Calibri" panose="020F0502020204030204" pitchFamily="34" charset="0"/>
                <a:cs typeface="Calibri" panose="020F0502020204030204" pitchFamily="34" charset="0"/>
              </a:rPr>
              <a:t>‘b’</a:t>
            </a: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For simplicity, get rid of the summation sign.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Look at each error one at a time</a:t>
            </a:r>
            <a:endParaRPr lang="en-RU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9" name="Picture 8" descr="A picture containing table&#10;&#10;Description automatically generated">
            <a:extLst>
              <a:ext uri="{FF2B5EF4-FFF2-40B4-BE49-F238E27FC236}">
                <a16:creationId xmlns:a16="http://schemas.microsoft.com/office/drawing/2014/main" id="{FFD289D1-CC6B-144B-BBCE-1D200E2B40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4272" y="2594687"/>
            <a:ext cx="3625365" cy="1957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55045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640580" y="386862"/>
            <a:ext cx="10577147" cy="137271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000" dirty="0"/>
              <a:t>Calculating gradient descent</a:t>
            </a:r>
            <a:endParaRPr lang="ru-RU" sz="40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D758785-CD89-044D-852F-B25643FC5C24}"/>
              </a:ext>
            </a:extLst>
          </p:cNvPr>
          <p:cNvSpPr/>
          <p:nvPr/>
        </p:nvSpPr>
        <p:spPr>
          <a:xfrm>
            <a:off x="6723528" y="2305615"/>
            <a:ext cx="4804023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Find the derivative of the Cost Function </a:t>
            </a:r>
            <a:r>
              <a:rPr lang="en-GB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w.r.t</a:t>
            </a: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 to both </a:t>
            </a:r>
            <a:r>
              <a:rPr lang="en-GB" sz="2000" b="1" dirty="0">
                <a:latin typeface="Calibri" panose="020F0502020204030204" pitchFamily="34" charset="0"/>
                <a:cs typeface="Calibri" panose="020F0502020204030204" pitchFamily="34" charset="0"/>
              </a:rPr>
              <a:t>‘m’</a:t>
            </a: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 and </a:t>
            </a:r>
            <a:r>
              <a:rPr lang="en-GB" sz="2000" b="1" dirty="0">
                <a:latin typeface="Calibri" panose="020F0502020204030204" pitchFamily="34" charset="0"/>
                <a:cs typeface="Calibri" panose="020F0502020204030204" pitchFamily="34" charset="0"/>
              </a:rPr>
              <a:t>‘b’</a:t>
            </a: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For simplicity, get rid of the summation sign.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Look at each error one at a time</a:t>
            </a:r>
            <a:endParaRPr lang="en-RU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9" name="Picture 8" descr="A picture containing table&#10;&#10;Description automatically generated">
            <a:extLst>
              <a:ext uri="{FF2B5EF4-FFF2-40B4-BE49-F238E27FC236}">
                <a16:creationId xmlns:a16="http://schemas.microsoft.com/office/drawing/2014/main" id="{FFD289D1-CC6B-144B-BBCE-1D200E2B40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8025" y="1073217"/>
            <a:ext cx="3625365" cy="1957697"/>
          </a:xfrm>
          <a:prstGeom prst="rect">
            <a:avLst/>
          </a:prstGeom>
        </p:spPr>
      </p:pic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1D36DBD7-76F9-9C47-B1A8-6F71077EEA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040" y="3030913"/>
            <a:ext cx="5929864" cy="2753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21588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640580" y="386862"/>
            <a:ext cx="10577147" cy="137271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000" dirty="0"/>
              <a:t>Calculating gradient descent</a:t>
            </a:r>
            <a:endParaRPr lang="ru-RU" sz="40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D758785-CD89-044D-852F-B25643FC5C24}"/>
              </a:ext>
            </a:extLst>
          </p:cNvPr>
          <p:cNvSpPr/>
          <p:nvPr/>
        </p:nvSpPr>
        <p:spPr>
          <a:xfrm>
            <a:off x="6618182" y="1551737"/>
            <a:ext cx="4804023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Find the derivative of the Cost Function </a:t>
            </a:r>
            <a:r>
              <a:rPr lang="en-GB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w.r.t</a:t>
            </a: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 to both </a:t>
            </a:r>
            <a:r>
              <a:rPr lang="en-GB" sz="2000" b="1" dirty="0">
                <a:latin typeface="Calibri" panose="020F0502020204030204" pitchFamily="34" charset="0"/>
                <a:cs typeface="Calibri" panose="020F0502020204030204" pitchFamily="34" charset="0"/>
              </a:rPr>
              <a:t>‘m’</a:t>
            </a: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 and </a:t>
            </a:r>
            <a:r>
              <a:rPr lang="en-GB" sz="2000" b="1" dirty="0">
                <a:latin typeface="Calibri" panose="020F0502020204030204" pitchFamily="34" charset="0"/>
                <a:cs typeface="Calibri" panose="020F0502020204030204" pitchFamily="34" charset="0"/>
              </a:rPr>
              <a:t>‘b’</a:t>
            </a: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For simplicity, let us get rid of the summation sign.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Look at each error one at a time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Plugging the values back in the cost function and multiplying it with the learning rate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The </a:t>
            </a:r>
            <a:r>
              <a:rPr lang="en-GB" sz="2000" b="1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 in this equation isn’t that significant since it just says that we have a learning rate twice as big or half as big</a:t>
            </a:r>
            <a:endParaRPr lang="en-RU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1D36DBD7-76F9-9C47-B1A8-6F71077EEA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449" y="1551737"/>
            <a:ext cx="5929864" cy="2753869"/>
          </a:xfrm>
          <a:prstGeom prst="rect">
            <a:avLst/>
          </a:prstGeom>
        </p:spPr>
      </p:pic>
      <p:pic>
        <p:nvPicPr>
          <p:cNvPr id="4" name="Picture 3" descr="A picture containing bird&#10;&#10;Description automatically generated">
            <a:extLst>
              <a:ext uri="{FF2B5EF4-FFF2-40B4-BE49-F238E27FC236}">
                <a16:creationId xmlns:a16="http://schemas.microsoft.com/office/drawing/2014/main" id="{74D21FD2-499D-994B-A865-C9E985494A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8844" y="4305606"/>
            <a:ext cx="3459629" cy="2474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87800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640580" y="386862"/>
            <a:ext cx="10577147" cy="137271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000" dirty="0"/>
              <a:t>Calculating gradient descent</a:t>
            </a:r>
            <a:endParaRPr lang="ru-RU" sz="40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D758785-CD89-044D-852F-B25643FC5C24}"/>
              </a:ext>
            </a:extLst>
          </p:cNvPr>
          <p:cNvSpPr/>
          <p:nvPr/>
        </p:nvSpPr>
        <p:spPr>
          <a:xfrm>
            <a:off x="6618182" y="1551737"/>
            <a:ext cx="4804023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Two simple equations which represent the equations for Gradient Descent.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m¹,b¹ = next position parameters; </a:t>
            </a:r>
            <a:r>
              <a:rPr lang="en-GB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m⁰,b</a:t>
            </a: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⁰ = current position parameters</a:t>
            </a:r>
          </a:p>
          <a:p>
            <a:b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RU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492F4D51-15EA-1249-A1A4-50ADB03ACD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272" y="1400362"/>
            <a:ext cx="5599129" cy="213621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F99E0FF5-3748-E54F-80DD-8585774A4C5C}"/>
              </a:ext>
            </a:extLst>
          </p:cNvPr>
          <p:cNvSpPr/>
          <p:nvPr/>
        </p:nvSpPr>
        <p:spPr>
          <a:xfrm>
            <a:off x="2086565" y="4282820"/>
            <a:ext cx="8973671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i="1" dirty="0">
                <a:latin typeface="Calibri" panose="020F0502020204030204" pitchFamily="34" charset="0"/>
                <a:cs typeface="Calibri" panose="020F0502020204030204" pitchFamily="34" charset="0"/>
              </a:rPr>
              <a:t>To solve for the gradient, iterate through all data points using new m and b values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i="1" dirty="0">
                <a:latin typeface="Calibri" panose="020F0502020204030204" pitchFamily="34" charset="0"/>
                <a:cs typeface="Calibri" panose="020F0502020204030204" pitchFamily="34" charset="0"/>
              </a:rPr>
              <a:t>Compute the partial derivatives.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i="1" dirty="0">
                <a:latin typeface="Calibri" panose="020F0502020204030204" pitchFamily="34" charset="0"/>
                <a:cs typeface="Calibri" panose="020F0502020204030204" pitchFamily="34" charset="0"/>
              </a:rPr>
              <a:t>This new gradient tells us the slope of our cost function at our current position and the direction we should move to update our parameters.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i="1" dirty="0">
                <a:latin typeface="Calibri" panose="020F0502020204030204" pitchFamily="34" charset="0"/>
                <a:cs typeface="Calibri" panose="020F0502020204030204" pitchFamily="34" charset="0"/>
              </a:rPr>
              <a:t>The size of our update is controlled by the learning rate.</a:t>
            </a:r>
            <a:endParaRPr lang="en-RU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90737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640580" y="386862"/>
            <a:ext cx="10577147" cy="137271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000" dirty="0"/>
              <a:t>Going back to our NN</a:t>
            </a:r>
            <a:endParaRPr lang="ru-RU" sz="4000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D183A0DF-81A0-B844-A392-8E1BB538D1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6266072"/>
              </p:ext>
            </p:extLst>
          </p:nvPr>
        </p:nvGraphicFramePr>
        <p:xfrm>
          <a:off x="1214718" y="1413629"/>
          <a:ext cx="5576046" cy="4086214"/>
        </p:xfrm>
        <a:graphic>
          <a:graphicData uri="http://schemas.openxmlformats.org/drawingml/2006/table">
            <a:tbl>
              <a:tblPr/>
              <a:tblGrid>
                <a:gridCol w="1858682">
                  <a:extLst>
                    <a:ext uri="{9D8B030D-6E8A-4147-A177-3AD203B41FA5}">
                      <a16:colId xmlns:a16="http://schemas.microsoft.com/office/drawing/2014/main" val="1220362485"/>
                    </a:ext>
                  </a:extLst>
                </a:gridCol>
                <a:gridCol w="1858682">
                  <a:extLst>
                    <a:ext uri="{9D8B030D-6E8A-4147-A177-3AD203B41FA5}">
                      <a16:colId xmlns:a16="http://schemas.microsoft.com/office/drawing/2014/main" val="590666696"/>
                    </a:ext>
                  </a:extLst>
                </a:gridCol>
                <a:gridCol w="1858682">
                  <a:extLst>
                    <a:ext uri="{9D8B030D-6E8A-4147-A177-3AD203B41FA5}">
                      <a16:colId xmlns:a16="http://schemas.microsoft.com/office/drawing/2014/main" val="4290597032"/>
                    </a:ext>
                  </a:extLst>
                </a:gridCol>
              </a:tblGrid>
              <a:tr h="371474">
                <a:tc>
                  <a:txBody>
                    <a:bodyPr/>
                    <a:lstStyle/>
                    <a:p>
                      <a:pPr algn="l" fontAlgn="base"/>
                      <a:r>
                        <a:rPr lang="en-GB" b="1">
                          <a:effectLst/>
                          <a:latin typeface="inherit"/>
                        </a:rPr>
                        <a:t>Area (sq ft) (x1)</a:t>
                      </a:r>
                    </a:p>
                  </a:txBody>
                  <a:tcPr marL="47625" marR="47625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GB" b="1">
                          <a:effectLst/>
                          <a:latin typeface="inherit"/>
                        </a:rPr>
                        <a:t>Bathrooms (x2)</a:t>
                      </a:r>
                    </a:p>
                  </a:txBody>
                  <a:tcPr marL="47625" marR="47625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GB" b="1">
                          <a:effectLst/>
                          <a:latin typeface="inherit"/>
                        </a:rPr>
                        <a:t>Price (y)</a:t>
                      </a:r>
                    </a:p>
                  </a:txBody>
                  <a:tcPr marL="47625" marR="47625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70463114"/>
                  </a:ext>
                </a:extLst>
              </a:tr>
              <a:tr h="371474">
                <a:tc>
                  <a:txBody>
                    <a:bodyPr/>
                    <a:lstStyle/>
                    <a:p>
                      <a:pPr fontAlgn="base"/>
                      <a:r>
                        <a:rPr lang="en-RU">
                          <a:effectLst/>
                          <a:latin typeface="inherit"/>
                        </a:rPr>
                        <a:t>2,104</a:t>
                      </a:r>
                    </a:p>
                  </a:txBody>
                  <a:tcPr marL="47625" marR="47625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RU">
                          <a:effectLst/>
                          <a:latin typeface="inherit"/>
                        </a:rPr>
                        <a:t>3</a:t>
                      </a:r>
                    </a:p>
                  </a:txBody>
                  <a:tcPr marL="47625" marR="47625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RU">
                          <a:solidFill>
                            <a:srgbClr val="31A2DA"/>
                          </a:solidFill>
                          <a:effectLst/>
                          <a:latin typeface="inherit"/>
                        </a:rPr>
                        <a:t>399,900</a:t>
                      </a:r>
                    </a:p>
                  </a:txBody>
                  <a:tcPr marL="47625" marR="47625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15256374"/>
                  </a:ext>
                </a:extLst>
              </a:tr>
              <a:tr h="371474">
                <a:tc>
                  <a:txBody>
                    <a:bodyPr/>
                    <a:lstStyle/>
                    <a:p>
                      <a:pPr fontAlgn="base"/>
                      <a:r>
                        <a:rPr lang="en-RU">
                          <a:effectLst/>
                          <a:latin typeface="inherit"/>
                        </a:rPr>
                        <a:t>1,600</a:t>
                      </a:r>
                    </a:p>
                  </a:txBody>
                  <a:tcPr marL="47625" marR="47625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RU">
                          <a:effectLst/>
                          <a:latin typeface="inherit"/>
                        </a:rPr>
                        <a:t>3</a:t>
                      </a:r>
                    </a:p>
                  </a:txBody>
                  <a:tcPr marL="47625" marR="47625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RU">
                          <a:solidFill>
                            <a:srgbClr val="31A2DA"/>
                          </a:solidFill>
                          <a:effectLst/>
                          <a:latin typeface="inherit"/>
                        </a:rPr>
                        <a:t>329,900</a:t>
                      </a:r>
                    </a:p>
                  </a:txBody>
                  <a:tcPr marL="47625" marR="47625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5569283"/>
                  </a:ext>
                </a:extLst>
              </a:tr>
              <a:tr h="371474">
                <a:tc>
                  <a:txBody>
                    <a:bodyPr/>
                    <a:lstStyle/>
                    <a:p>
                      <a:pPr fontAlgn="base"/>
                      <a:r>
                        <a:rPr lang="en-RU">
                          <a:effectLst/>
                          <a:latin typeface="inherit"/>
                        </a:rPr>
                        <a:t>2,400</a:t>
                      </a:r>
                    </a:p>
                  </a:txBody>
                  <a:tcPr marL="47625" marR="47625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RU">
                          <a:effectLst/>
                          <a:latin typeface="inherit"/>
                        </a:rPr>
                        <a:t>3</a:t>
                      </a:r>
                    </a:p>
                  </a:txBody>
                  <a:tcPr marL="47625" marR="47625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RU">
                          <a:solidFill>
                            <a:srgbClr val="31A2DA"/>
                          </a:solidFill>
                          <a:effectLst/>
                          <a:latin typeface="inherit"/>
                        </a:rPr>
                        <a:t>369,000</a:t>
                      </a:r>
                    </a:p>
                  </a:txBody>
                  <a:tcPr marL="47625" marR="47625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0428104"/>
                  </a:ext>
                </a:extLst>
              </a:tr>
              <a:tr h="371474">
                <a:tc>
                  <a:txBody>
                    <a:bodyPr/>
                    <a:lstStyle/>
                    <a:p>
                      <a:pPr fontAlgn="base"/>
                      <a:r>
                        <a:rPr lang="en-RU">
                          <a:effectLst/>
                          <a:latin typeface="inherit"/>
                        </a:rPr>
                        <a:t>1,416</a:t>
                      </a:r>
                    </a:p>
                  </a:txBody>
                  <a:tcPr marL="47625" marR="47625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RU">
                          <a:effectLst/>
                          <a:latin typeface="inherit"/>
                        </a:rPr>
                        <a:t>2</a:t>
                      </a:r>
                    </a:p>
                  </a:txBody>
                  <a:tcPr marL="47625" marR="47625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RU">
                          <a:solidFill>
                            <a:srgbClr val="31A2DA"/>
                          </a:solidFill>
                          <a:effectLst/>
                          <a:latin typeface="inherit"/>
                        </a:rPr>
                        <a:t>232,000</a:t>
                      </a:r>
                    </a:p>
                  </a:txBody>
                  <a:tcPr marL="47625" marR="47625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2355684"/>
                  </a:ext>
                </a:extLst>
              </a:tr>
              <a:tr h="371474">
                <a:tc>
                  <a:txBody>
                    <a:bodyPr/>
                    <a:lstStyle/>
                    <a:p>
                      <a:pPr fontAlgn="base"/>
                      <a:r>
                        <a:rPr lang="en-RU">
                          <a:effectLst/>
                          <a:latin typeface="inherit"/>
                        </a:rPr>
                        <a:t>3,000</a:t>
                      </a:r>
                    </a:p>
                  </a:txBody>
                  <a:tcPr marL="47625" marR="47625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RU">
                          <a:effectLst/>
                          <a:latin typeface="inherit"/>
                        </a:rPr>
                        <a:t>4</a:t>
                      </a:r>
                    </a:p>
                  </a:txBody>
                  <a:tcPr marL="47625" marR="47625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RU">
                          <a:solidFill>
                            <a:srgbClr val="31A2DA"/>
                          </a:solidFill>
                          <a:effectLst/>
                          <a:latin typeface="inherit"/>
                        </a:rPr>
                        <a:t>539,900</a:t>
                      </a:r>
                    </a:p>
                  </a:txBody>
                  <a:tcPr marL="47625" marR="47625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0800153"/>
                  </a:ext>
                </a:extLst>
              </a:tr>
              <a:tr h="371474">
                <a:tc>
                  <a:txBody>
                    <a:bodyPr/>
                    <a:lstStyle/>
                    <a:p>
                      <a:pPr fontAlgn="base"/>
                      <a:r>
                        <a:rPr lang="en-RU">
                          <a:effectLst/>
                          <a:latin typeface="inherit"/>
                        </a:rPr>
                        <a:t>1,985</a:t>
                      </a:r>
                    </a:p>
                  </a:txBody>
                  <a:tcPr marL="47625" marR="47625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RU">
                          <a:effectLst/>
                          <a:latin typeface="inherit"/>
                        </a:rPr>
                        <a:t>4</a:t>
                      </a:r>
                    </a:p>
                  </a:txBody>
                  <a:tcPr marL="47625" marR="47625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RU">
                          <a:solidFill>
                            <a:srgbClr val="31A2DA"/>
                          </a:solidFill>
                          <a:effectLst/>
                          <a:latin typeface="inherit"/>
                        </a:rPr>
                        <a:t>299,900</a:t>
                      </a:r>
                    </a:p>
                  </a:txBody>
                  <a:tcPr marL="47625" marR="47625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20506160"/>
                  </a:ext>
                </a:extLst>
              </a:tr>
              <a:tr h="371474">
                <a:tc>
                  <a:txBody>
                    <a:bodyPr/>
                    <a:lstStyle/>
                    <a:p>
                      <a:pPr fontAlgn="base"/>
                      <a:r>
                        <a:rPr lang="en-RU">
                          <a:effectLst/>
                          <a:latin typeface="inherit"/>
                        </a:rPr>
                        <a:t>1,534</a:t>
                      </a:r>
                    </a:p>
                  </a:txBody>
                  <a:tcPr marL="47625" marR="47625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RU">
                          <a:effectLst/>
                          <a:latin typeface="inherit"/>
                        </a:rPr>
                        <a:t>3</a:t>
                      </a:r>
                    </a:p>
                  </a:txBody>
                  <a:tcPr marL="47625" marR="47625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RU">
                          <a:solidFill>
                            <a:srgbClr val="31A2DA"/>
                          </a:solidFill>
                          <a:effectLst/>
                          <a:latin typeface="inherit"/>
                        </a:rPr>
                        <a:t>314,900</a:t>
                      </a:r>
                    </a:p>
                  </a:txBody>
                  <a:tcPr marL="47625" marR="47625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7887402"/>
                  </a:ext>
                </a:extLst>
              </a:tr>
              <a:tr h="371474">
                <a:tc>
                  <a:txBody>
                    <a:bodyPr/>
                    <a:lstStyle/>
                    <a:p>
                      <a:pPr fontAlgn="base"/>
                      <a:r>
                        <a:rPr lang="en-RU">
                          <a:effectLst/>
                          <a:latin typeface="inherit"/>
                        </a:rPr>
                        <a:t>1,427</a:t>
                      </a:r>
                    </a:p>
                  </a:txBody>
                  <a:tcPr marL="47625" marR="47625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RU">
                          <a:effectLst/>
                          <a:latin typeface="inherit"/>
                        </a:rPr>
                        <a:t>3</a:t>
                      </a:r>
                    </a:p>
                  </a:txBody>
                  <a:tcPr marL="47625" marR="47625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RU">
                          <a:solidFill>
                            <a:srgbClr val="31A2DA"/>
                          </a:solidFill>
                          <a:effectLst/>
                          <a:latin typeface="inherit"/>
                        </a:rPr>
                        <a:t>198,999</a:t>
                      </a:r>
                    </a:p>
                  </a:txBody>
                  <a:tcPr marL="47625" marR="47625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9701203"/>
                  </a:ext>
                </a:extLst>
              </a:tr>
              <a:tr h="371474">
                <a:tc>
                  <a:txBody>
                    <a:bodyPr/>
                    <a:lstStyle/>
                    <a:p>
                      <a:pPr fontAlgn="base"/>
                      <a:r>
                        <a:rPr lang="en-RU">
                          <a:effectLst/>
                          <a:latin typeface="inherit"/>
                        </a:rPr>
                        <a:t>1,380</a:t>
                      </a:r>
                    </a:p>
                  </a:txBody>
                  <a:tcPr marL="47625" marR="47625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RU">
                          <a:effectLst/>
                          <a:latin typeface="inherit"/>
                        </a:rPr>
                        <a:t>3</a:t>
                      </a:r>
                    </a:p>
                  </a:txBody>
                  <a:tcPr marL="47625" marR="47625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RU">
                          <a:solidFill>
                            <a:srgbClr val="31A2DA"/>
                          </a:solidFill>
                          <a:effectLst/>
                          <a:latin typeface="inherit"/>
                        </a:rPr>
                        <a:t>212,000</a:t>
                      </a:r>
                    </a:p>
                  </a:txBody>
                  <a:tcPr marL="47625" marR="47625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69098728"/>
                  </a:ext>
                </a:extLst>
              </a:tr>
              <a:tr h="371474">
                <a:tc>
                  <a:txBody>
                    <a:bodyPr/>
                    <a:lstStyle/>
                    <a:p>
                      <a:pPr fontAlgn="base"/>
                      <a:r>
                        <a:rPr lang="en-RU">
                          <a:effectLst/>
                          <a:latin typeface="inherit"/>
                        </a:rPr>
                        <a:t>1,494</a:t>
                      </a:r>
                    </a:p>
                  </a:txBody>
                  <a:tcPr marL="47625" marR="47625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RU">
                          <a:effectLst/>
                          <a:latin typeface="inherit"/>
                        </a:rPr>
                        <a:t>3</a:t>
                      </a:r>
                    </a:p>
                  </a:txBody>
                  <a:tcPr marL="47625" marR="47625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RU" dirty="0">
                          <a:solidFill>
                            <a:srgbClr val="31A2DA"/>
                          </a:solidFill>
                          <a:effectLst/>
                          <a:latin typeface="inherit"/>
                        </a:rPr>
                        <a:t>242,500</a:t>
                      </a:r>
                    </a:p>
                  </a:txBody>
                  <a:tcPr marL="47625" marR="47625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22295436"/>
                  </a:ext>
                </a:extLst>
              </a:tr>
            </a:tbl>
          </a:graphicData>
        </a:graphic>
      </p:graphicFrame>
      <p:pic>
        <p:nvPicPr>
          <p:cNvPr id="4" name="Picture 3" descr="A picture containing clock, object, drawing&#10;&#10;Description automatically generated">
            <a:extLst>
              <a:ext uri="{FF2B5EF4-FFF2-40B4-BE49-F238E27FC236}">
                <a16:creationId xmlns:a16="http://schemas.microsoft.com/office/drawing/2014/main" id="{21FA9E31-A9DC-D545-BB2D-3D18EDA3BF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416529"/>
            <a:ext cx="5521458" cy="3105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78166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640580" y="386862"/>
            <a:ext cx="10577147" cy="137271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000" dirty="0"/>
              <a:t>Going back to our NN</a:t>
            </a:r>
            <a:endParaRPr lang="ru-RU" sz="4000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D183A0DF-81A0-B844-A392-8E1BB538D133}"/>
              </a:ext>
            </a:extLst>
          </p:cNvPr>
          <p:cNvGraphicFramePr>
            <a:graphicFrameLocks noGrp="1"/>
          </p:cNvGraphicFramePr>
          <p:nvPr/>
        </p:nvGraphicFramePr>
        <p:xfrm>
          <a:off x="1214718" y="1413629"/>
          <a:ext cx="5576046" cy="4086214"/>
        </p:xfrm>
        <a:graphic>
          <a:graphicData uri="http://schemas.openxmlformats.org/drawingml/2006/table">
            <a:tbl>
              <a:tblPr/>
              <a:tblGrid>
                <a:gridCol w="1858682">
                  <a:extLst>
                    <a:ext uri="{9D8B030D-6E8A-4147-A177-3AD203B41FA5}">
                      <a16:colId xmlns:a16="http://schemas.microsoft.com/office/drawing/2014/main" val="1220362485"/>
                    </a:ext>
                  </a:extLst>
                </a:gridCol>
                <a:gridCol w="1858682">
                  <a:extLst>
                    <a:ext uri="{9D8B030D-6E8A-4147-A177-3AD203B41FA5}">
                      <a16:colId xmlns:a16="http://schemas.microsoft.com/office/drawing/2014/main" val="590666696"/>
                    </a:ext>
                  </a:extLst>
                </a:gridCol>
                <a:gridCol w="1858682">
                  <a:extLst>
                    <a:ext uri="{9D8B030D-6E8A-4147-A177-3AD203B41FA5}">
                      <a16:colId xmlns:a16="http://schemas.microsoft.com/office/drawing/2014/main" val="4290597032"/>
                    </a:ext>
                  </a:extLst>
                </a:gridCol>
              </a:tblGrid>
              <a:tr h="371474">
                <a:tc>
                  <a:txBody>
                    <a:bodyPr/>
                    <a:lstStyle/>
                    <a:p>
                      <a:pPr algn="l" fontAlgn="base"/>
                      <a:r>
                        <a:rPr lang="en-GB" b="1">
                          <a:effectLst/>
                          <a:latin typeface="inherit"/>
                        </a:rPr>
                        <a:t>Area (sq ft) (x1)</a:t>
                      </a:r>
                    </a:p>
                  </a:txBody>
                  <a:tcPr marL="47625" marR="47625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GB" b="1">
                          <a:effectLst/>
                          <a:latin typeface="inherit"/>
                        </a:rPr>
                        <a:t>Bathrooms (x2)</a:t>
                      </a:r>
                    </a:p>
                  </a:txBody>
                  <a:tcPr marL="47625" marR="47625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GB" b="1">
                          <a:effectLst/>
                          <a:latin typeface="inherit"/>
                        </a:rPr>
                        <a:t>Price (y)</a:t>
                      </a:r>
                    </a:p>
                  </a:txBody>
                  <a:tcPr marL="47625" marR="47625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70463114"/>
                  </a:ext>
                </a:extLst>
              </a:tr>
              <a:tr h="371474">
                <a:tc>
                  <a:txBody>
                    <a:bodyPr/>
                    <a:lstStyle/>
                    <a:p>
                      <a:pPr fontAlgn="base"/>
                      <a:r>
                        <a:rPr lang="en-RU">
                          <a:effectLst/>
                          <a:latin typeface="inherit"/>
                        </a:rPr>
                        <a:t>2,104</a:t>
                      </a:r>
                    </a:p>
                  </a:txBody>
                  <a:tcPr marL="47625" marR="47625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RU">
                          <a:effectLst/>
                          <a:latin typeface="inherit"/>
                        </a:rPr>
                        <a:t>3</a:t>
                      </a:r>
                    </a:p>
                  </a:txBody>
                  <a:tcPr marL="47625" marR="47625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RU">
                          <a:solidFill>
                            <a:srgbClr val="31A2DA"/>
                          </a:solidFill>
                          <a:effectLst/>
                          <a:latin typeface="inherit"/>
                        </a:rPr>
                        <a:t>399,900</a:t>
                      </a:r>
                    </a:p>
                  </a:txBody>
                  <a:tcPr marL="47625" marR="47625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15256374"/>
                  </a:ext>
                </a:extLst>
              </a:tr>
              <a:tr h="371474">
                <a:tc>
                  <a:txBody>
                    <a:bodyPr/>
                    <a:lstStyle/>
                    <a:p>
                      <a:pPr fontAlgn="base"/>
                      <a:r>
                        <a:rPr lang="en-RU">
                          <a:effectLst/>
                          <a:latin typeface="inherit"/>
                        </a:rPr>
                        <a:t>1,600</a:t>
                      </a:r>
                    </a:p>
                  </a:txBody>
                  <a:tcPr marL="47625" marR="47625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RU">
                          <a:effectLst/>
                          <a:latin typeface="inherit"/>
                        </a:rPr>
                        <a:t>3</a:t>
                      </a:r>
                    </a:p>
                  </a:txBody>
                  <a:tcPr marL="47625" marR="47625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RU">
                          <a:solidFill>
                            <a:srgbClr val="31A2DA"/>
                          </a:solidFill>
                          <a:effectLst/>
                          <a:latin typeface="inherit"/>
                        </a:rPr>
                        <a:t>329,900</a:t>
                      </a:r>
                    </a:p>
                  </a:txBody>
                  <a:tcPr marL="47625" marR="47625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5569283"/>
                  </a:ext>
                </a:extLst>
              </a:tr>
              <a:tr h="371474">
                <a:tc>
                  <a:txBody>
                    <a:bodyPr/>
                    <a:lstStyle/>
                    <a:p>
                      <a:pPr fontAlgn="base"/>
                      <a:r>
                        <a:rPr lang="en-RU">
                          <a:effectLst/>
                          <a:latin typeface="inherit"/>
                        </a:rPr>
                        <a:t>2,400</a:t>
                      </a:r>
                    </a:p>
                  </a:txBody>
                  <a:tcPr marL="47625" marR="47625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RU">
                          <a:effectLst/>
                          <a:latin typeface="inherit"/>
                        </a:rPr>
                        <a:t>3</a:t>
                      </a:r>
                    </a:p>
                  </a:txBody>
                  <a:tcPr marL="47625" marR="47625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RU">
                          <a:solidFill>
                            <a:srgbClr val="31A2DA"/>
                          </a:solidFill>
                          <a:effectLst/>
                          <a:latin typeface="inherit"/>
                        </a:rPr>
                        <a:t>369,000</a:t>
                      </a:r>
                    </a:p>
                  </a:txBody>
                  <a:tcPr marL="47625" marR="47625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0428104"/>
                  </a:ext>
                </a:extLst>
              </a:tr>
              <a:tr h="371474">
                <a:tc>
                  <a:txBody>
                    <a:bodyPr/>
                    <a:lstStyle/>
                    <a:p>
                      <a:pPr fontAlgn="base"/>
                      <a:r>
                        <a:rPr lang="en-RU">
                          <a:effectLst/>
                          <a:latin typeface="inherit"/>
                        </a:rPr>
                        <a:t>1,416</a:t>
                      </a:r>
                    </a:p>
                  </a:txBody>
                  <a:tcPr marL="47625" marR="47625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RU">
                          <a:effectLst/>
                          <a:latin typeface="inherit"/>
                        </a:rPr>
                        <a:t>2</a:t>
                      </a:r>
                    </a:p>
                  </a:txBody>
                  <a:tcPr marL="47625" marR="47625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RU">
                          <a:solidFill>
                            <a:srgbClr val="31A2DA"/>
                          </a:solidFill>
                          <a:effectLst/>
                          <a:latin typeface="inherit"/>
                        </a:rPr>
                        <a:t>232,000</a:t>
                      </a:r>
                    </a:p>
                  </a:txBody>
                  <a:tcPr marL="47625" marR="47625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2355684"/>
                  </a:ext>
                </a:extLst>
              </a:tr>
              <a:tr h="371474">
                <a:tc>
                  <a:txBody>
                    <a:bodyPr/>
                    <a:lstStyle/>
                    <a:p>
                      <a:pPr fontAlgn="base"/>
                      <a:r>
                        <a:rPr lang="en-RU">
                          <a:effectLst/>
                          <a:latin typeface="inherit"/>
                        </a:rPr>
                        <a:t>3,000</a:t>
                      </a:r>
                    </a:p>
                  </a:txBody>
                  <a:tcPr marL="47625" marR="47625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RU">
                          <a:effectLst/>
                          <a:latin typeface="inherit"/>
                        </a:rPr>
                        <a:t>4</a:t>
                      </a:r>
                    </a:p>
                  </a:txBody>
                  <a:tcPr marL="47625" marR="47625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RU">
                          <a:solidFill>
                            <a:srgbClr val="31A2DA"/>
                          </a:solidFill>
                          <a:effectLst/>
                          <a:latin typeface="inherit"/>
                        </a:rPr>
                        <a:t>539,900</a:t>
                      </a:r>
                    </a:p>
                  </a:txBody>
                  <a:tcPr marL="47625" marR="47625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0800153"/>
                  </a:ext>
                </a:extLst>
              </a:tr>
              <a:tr h="371474">
                <a:tc>
                  <a:txBody>
                    <a:bodyPr/>
                    <a:lstStyle/>
                    <a:p>
                      <a:pPr fontAlgn="base"/>
                      <a:r>
                        <a:rPr lang="en-RU">
                          <a:effectLst/>
                          <a:latin typeface="inherit"/>
                        </a:rPr>
                        <a:t>1,985</a:t>
                      </a:r>
                    </a:p>
                  </a:txBody>
                  <a:tcPr marL="47625" marR="47625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RU">
                          <a:effectLst/>
                          <a:latin typeface="inherit"/>
                        </a:rPr>
                        <a:t>4</a:t>
                      </a:r>
                    </a:p>
                  </a:txBody>
                  <a:tcPr marL="47625" marR="47625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RU">
                          <a:solidFill>
                            <a:srgbClr val="31A2DA"/>
                          </a:solidFill>
                          <a:effectLst/>
                          <a:latin typeface="inherit"/>
                        </a:rPr>
                        <a:t>299,900</a:t>
                      </a:r>
                    </a:p>
                  </a:txBody>
                  <a:tcPr marL="47625" marR="47625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20506160"/>
                  </a:ext>
                </a:extLst>
              </a:tr>
              <a:tr h="371474">
                <a:tc>
                  <a:txBody>
                    <a:bodyPr/>
                    <a:lstStyle/>
                    <a:p>
                      <a:pPr fontAlgn="base"/>
                      <a:r>
                        <a:rPr lang="en-RU">
                          <a:effectLst/>
                          <a:latin typeface="inherit"/>
                        </a:rPr>
                        <a:t>1,534</a:t>
                      </a:r>
                    </a:p>
                  </a:txBody>
                  <a:tcPr marL="47625" marR="47625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RU">
                          <a:effectLst/>
                          <a:latin typeface="inherit"/>
                        </a:rPr>
                        <a:t>3</a:t>
                      </a:r>
                    </a:p>
                  </a:txBody>
                  <a:tcPr marL="47625" marR="47625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RU">
                          <a:solidFill>
                            <a:srgbClr val="31A2DA"/>
                          </a:solidFill>
                          <a:effectLst/>
                          <a:latin typeface="inherit"/>
                        </a:rPr>
                        <a:t>314,900</a:t>
                      </a:r>
                    </a:p>
                  </a:txBody>
                  <a:tcPr marL="47625" marR="47625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7887402"/>
                  </a:ext>
                </a:extLst>
              </a:tr>
              <a:tr h="371474">
                <a:tc>
                  <a:txBody>
                    <a:bodyPr/>
                    <a:lstStyle/>
                    <a:p>
                      <a:pPr fontAlgn="base"/>
                      <a:r>
                        <a:rPr lang="en-RU">
                          <a:effectLst/>
                          <a:latin typeface="inherit"/>
                        </a:rPr>
                        <a:t>1,427</a:t>
                      </a:r>
                    </a:p>
                  </a:txBody>
                  <a:tcPr marL="47625" marR="47625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RU">
                          <a:effectLst/>
                          <a:latin typeface="inherit"/>
                        </a:rPr>
                        <a:t>3</a:t>
                      </a:r>
                    </a:p>
                  </a:txBody>
                  <a:tcPr marL="47625" marR="47625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RU">
                          <a:solidFill>
                            <a:srgbClr val="31A2DA"/>
                          </a:solidFill>
                          <a:effectLst/>
                          <a:latin typeface="inherit"/>
                        </a:rPr>
                        <a:t>198,999</a:t>
                      </a:r>
                    </a:p>
                  </a:txBody>
                  <a:tcPr marL="47625" marR="47625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9701203"/>
                  </a:ext>
                </a:extLst>
              </a:tr>
              <a:tr h="371474">
                <a:tc>
                  <a:txBody>
                    <a:bodyPr/>
                    <a:lstStyle/>
                    <a:p>
                      <a:pPr fontAlgn="base"/>
                      <a:r>
                        <a:rPr lang="en-RU">
                          <a:effectLst/>
                          <a:latin typeface="inherit"/>
                        </a:rPr>
                        <a:t>1,380</a:t>
                      </a:r>
                    </a:p>
                  </a:txBody>
                  <a:tcPr marL="47625" marR="47625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RU">
                          <a:effectLst/>
                          <a:latin typeface="inherit"/>
                        </a:rPr>
                        <a:t>3</a:t>
                      </a:r>
                    </a:p>
                  </a:txBody>
                  <a:tcPr marL="47625" marR="47625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RU">
                          <a:solidFill>
                            <a:srgbClr val="31A2DA"/>
                          </a:solidFill>
                          <a:effectLst/>
                          <a:latin typeface="inherit"/>
                        </a:rPr>
                        <a:t>212,000</a:t>
                      </a:r>
                    </a:p>
                  </a:txBody>
                  <a:tcPr marL="47625" marR="47625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69098728"/>
                  </a:ext>
                </a:extLst>
              </a:tr>
              <a:tr h="371474">
                <a:tc>
                  <a:txBody>
                    <a:bodyPr/>
                    <a:lstStyle/>
                    <a:p>
                      <a:pPr fontAlgn="base"/>
                      <a:r>
                        <a:rPr lang="en-RU">
                          <a:effectLst/>
                          <a:latin typeface="inherit"/>
                        </a:rPr>
                        <a:t>1,494</a:t>
                      </a:r>
                    </a:p>
                  </a:txBody>
                  <a:tcPr marL="47625" marR="47625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RU">
                          <a:effectLst/>
                          <a:latin typeface="inherit"/>
                        </a:rPr>
                        <a:t>3</a:t>
                      </a:r>
                    </a:p>
                  </a:txBody>
                  <a:tcPr marL="47625" marR="47625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RU" dirty="0">
                          <a:solidFill>
                            <a:srgbClr val="31A2DA"/>
                          </a:solidFill>
                          <a:effectLst/>
                          <a:latin typeface="inherit"/>
                        </a:rPr>
                        <a:t>242,500</a:t>
                      </a:r>
                    </a:p>
                  </a:txBody>
                  <a:tcPr marL="47625" marR="47625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22295436"/>
                  </a:ext>
                </a:extLst>
              </a:tr>
            </a:tbl>
          </a:graphicData>
        </a:graphic>
      </p:graphicFrame>
      <p:pic>
        <p:nvPicPr>
          <p:cNvPr id="4" name="Picture 3" descr="A picture containing clock, object, drawing&#10;&#10;Description automatically generated">
            <a:extLst>
              <a:ext uri="{FF2B5EF4-FFF2-40B4-BE49-F238E27FC236}">
                <a16:creationId xmlns:a16="http://schemas.microsoft.com/office/drawing/2014/main" id="{21FA9E31-A9DC-D545-BB2D-3D18EDA3BF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76089"/>
            <a:ext cx="5521458" cy="3105821"/>
          </a:xfrm>
          <a:prstGeom prst="rect">
            <a:avLst/>
          </a:prstGeom>
        </p:spPr>
      </p:pic>
      <p:pic>
        <p:nvPicPr>
          <p:cNvPr id="5" name="Picture 4" descr="A picture containing clock&#10;&#10;Description automatically generated">
            <a:extLst>
              <a:ext uri="{FF2B5EF4-FFF2-40B4-BE49-F238E27FC236}">
                <a16:creationId xmlns:a16="http://schemas.microsoft.com/office/drawing/2014/main" id="{9DBF3261-B5A8-CA4A-8FBE-5FB497A77C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4919462"/>
            <a:ext cx="5894294" cy="1449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85037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640580" y="386862"/>
            <a:ext cx="10577147" cy="137271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000" dirty="0"/>
              <a:t>Going back to our NN</a:t>
            </a:r>
            <a:endParaRPr lang="ru-RU" sz="4000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D183A0DF-81A0-B844-A392-8E1BB538D133}"/>
              </a:ext>
            </a:extLst>
          </p:cNvPr>
          <p:cNvGraphicFramePr>
            <a:graphicFrameLocks noGrp="1"/>
          </p:cNvGraphicFramePr>
          <p:nvPr/>
        </p:nvGraphicFramePr>
        <p:xfrm>
          <a:off x="1214718" y="1413629"/>
          <a:ext cx="5576046" cy="4086214"/>
        </p:xfrm>
        <a:graphic>
          <a:graphicData uri="http://schemas.openxmlformats.org/drawingml/2006/table">
            <a:tbl>
              <a:tblPr/>
              <a:tblGrid>
                <a:gridCol w="1858682">
                  <a:extLst>
                    <a:ext uri="{9D8B030D-6E8A-4147-A177-3AD203B41FA5}">
                      <a16:colId xmlns:a16="http://schemas.microsoft.com/office/drawing/2014/main" val="1220362485"/>
                    </a:ext>
                  </a:extLst>
                </a:gridCol>
                <a:gridCol w="1858682">
                  <a:extLst>
                    <a:ext uri="{9D8B030D-6E8A-4147-A177-3AD203B41FA5}">
                      <a16:colId xmlns:a16="http://schemas.microsoft.com/office/drawing/2014/main" val="590666696"/>
                    </a:ext>
                  </a:extLst>
                </a:gridCol>
                <a:gridCol w="1858682">
                  <a:extLst>
                    <a:ext uri="{9D8B030D-6E8A-4147-A177-3AD203B41FA5}">
                      <a16:colId xmlns:a16="http://schemas.microsoft.com/office/drawing/2014/main" val="4290597032"/>
                    </a:ext>
                  </a:extLst>
                </a:gridCol>
              </a:tblGrid>
              <a:tr h="371474">
                <a:tc>
                  <a:txBody>
                    <a:bodyPr/>
                    <a:lstStyle/>
                    <a:p>
                      <a:pPr algn="l" fontAlgn="base"/>
                      <a:r>
                        <a:rPr lang="en-GB" b="1">
                          <a:effectLst/>
                          <a:latin typeface="inherit"/>
                        </a:rPr>
                        <a:t>Area (sq ft) (x1)</a:t>
                      </a:r>
                    </a:p>
                  </a:txBody>
                  <a:tcPr marL="47625" marR="47625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GB" b="1">
                          <a:effectLst/>
                          <a:latin typeface="inherit"/>
                        </a:rPr>
                        <a:t>Bathrooms (x2)</a:t>
                      </a:r>
                    </a:p>
                  </a:txBody>
                  <a:tcPr marL="47625" marR="47625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GB" b="1">
                          <a:effectLst/>
                          <a:latin typeface="inherit"/>
                        </a:rPr>
                        <a:t>Price (y)</a:t>
                      </a:r>
                    </a:p>
                  </a:txBody>
                  <a:tcPr marL="47625" marR="47625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70463114"/>
                  </a:ext>
                </a:extLst>
              </a:tr>
              <a:tr h="371474">
                <a:tc>
                  <a:txBody>
                    <a:bodyPr/>
                    <a:lstStyle/>
                    <a:p>
                      <a:pPr fontAlgn="base"/>
                      <a:r>
                        <a:rPr lang="en-RU">
                          <a:effectLst/>
                          <a:latin typeface="inherit"/>
                        </a:rPr>
                        <a:t>2,104</a:t>
                      </a:r>
                    </a:p>
                  </a:txBody>
                  <a:tcPr marL="47625" marR="47625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RU">
                          <a:effectLst/>
                          <a:latin typeface="inherit"/>
                        </a:rPr>
                        <a:t>3</a:t>
                      </a:r>
                    </a:p>
                  </a:txBody>
                  <a:tcPr marL="47625" marR="47625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RU">
                          <a:solidFill>
                            <a:srgbClr val="31A2DA"/>
                          </a:solidFill>
                          <a:effectLst/>
                          <a:latin typeface="inherit"/>
                        </a:rPr>
                        <a:t>399,900</a:t>
                      </a:r>
                    </a:p>
                  </a:txBody>
                  <a:tcPr marL="47625" marR="47625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15256374"/>
                  </a:ext>
                </a:extLst>
              </a:tr>
              <a:tr h="371474">
                <a:tc>
                  <a:txBody>
                    <a:bodyPr/>
                    <a:lstStyle/>
                    <a:p>
                      <a:pPr fontAlgn="base"/>
                      <a:r>
                        <a:rPr lang="en-RU">
                          <a:effectLst/>
                          <a:latin typeface="inherit"/>
                        </a:rPr>
                        <a:t>1,600</a:t>
                      </a:r>
                    </a:p>
                  </a:txBody>
                  <a:tcPr marL="47625" marR="47625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RU">
                          <a:effectLst/>
                          <a:latin typeface="inherit"/>
                        </a:rPr>
                        <a:t>3</a:t>
                      </a:r>
                    </a:p>
                  </a:txBody>
                  <a:tcPr marL="47625" marR="47625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RU">
                          <a:solidFill>
                            <a:srgbClr val="31A2DA"/>
                          </a:solidFill>
                          <a:effectLst/>
                          <a:latin typeface="inherit"/>
                        </a:rPr>
                        <a:t>329,900</a:t>
                      </a:r>
                    </a:p>
                  </a:txBody>
                  <a:tcPr marL="47625" marR="47625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5569283"/>
                  </a:ext>
                </a:extLst>
              </a:tr>
              <a:tr h="371474">
                <a:tc>
                  <a:txBody>
                    <a:bodyPr/>
                    <a:lstStyle/>
                    <a:p>
                      <a:pPr fontAlgn="base"/>
                      <a:r>
                        <a:rPr lang="en-RU">
                          <a:effectLst/>
                          <a:latin typeface="inherit"/>
                        </a:rPr>
                        <a:t>2,400</a:t>
                      </a:r>
                    </a:p>
                  </a:txBody>
                  <a:tcPr marL="47625" marR="47625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RU">
                          <a:effectLst/>
                          <a:latin typeface="inherit"/>
                        </a:rPr>
                        <a:t>3</a:t>
                      </a:r>
                    </a:p>
                  </a:txBody>
                  <a:tcPr marL="47625" marR="47625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RU">
                          <a:solidFill>
                            <a:srgbClr val="31A2DA"/>
                          </a:solidFill>
                          <a:effectLst/>
                          <a:latin typeface="inherit"/>
                        </a:rPr>
                        <a:t>369,000</a:t>
                      </a:r>
                    </a:p>
                  </a:txBody>
                  <a:tcPr marL="47625" marR="47625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0428104"/>
                  </a:ext>
                </a:extLst>
              </a:tr>
              <a:tr h="371474">
                <a:tc>
                  <a:txBody>
                    <a:bodyPr/>
                    <a:lstStyle/>
                    <a:p>
                      <a:pPr fontAlgn="base"/>
                      <a:r>
                        <a:rPr lang="en-RU">
                          <a:effectLst/>
                          <a:latin typeface="inherit"/>
                        </a:rPr>
                        <a:t>1,416</a:t>
                      </a:r>
                    </a:p>
                  </a:txBody>
                  <a:tcPr marL="47625" marR="47625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RU">
                          <a:effectLst/>
                          <a:latin typeface="inherit"/>
                        </a:rPr>
                        <a:t>2</a:t>
                      </a:r>
                    </a:p>
                  </a:txBody>
                  <a:tcPr marL="47625" marR="47625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RU">
                          <a:solidFill>
                            <a:srgbClr val="31A2DA"/>
                          </a:solidFill>
                          <a:effectLst/>
                          <a:latin typeface="inherit"/>
                        </a:rPr>
                        <a:t>232,000</a:t>
                      </a:r>
                    </a:p>
                  </a:txBody>
                  <a:tcPr marL="47625" marR="47625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32355684"/>
                  </a:ext>
                </a:extLst>
              </a:tr>
              <a:tr h="371474">
                <a:tc>
                  <a:txBody>
                    <a:bodyPr/>
                    <a:lstStyle/>
                    <a:p>
                      <a:pPr fontAlgn="base"/>
                      <a:r>
                        <a:rPr lang="en-RU">
                          <a:effectLst/>
                          <a:latin typeface="inherit"/>
                        </a:rPr>
                        <a:t>3,000</a:t>
                      </a:r>
                    </a:p>
                  </a:txBody>
                  <a:tcPr marL="47625" marR="47625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RU">
                          <a:effectLst/>
                          <a:latin typeface="inherit"/>
                        </a:rPr>
                        <a:t>4</a:t>
                      </a:r>
                    </a:p>
                  </a:txBody>
                  <a:tcPr marL="47625" marR="47625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RU">
                          <a:solidFill>
                            <a:srgbClr val="31A2DA"/>
                          </a:solidFill>
                          <a:effectLst/>
                          <a:latin typeface="inherit"/>
                        </a:rPr>
                        <a:t>539,900</a:t>
                      </a:r>
                    </a:p>
                  </a:txBody>
                  <a:tcPr marL="47625" marR="47625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0800153"/>
                  </a:ext>
                </a:extLst>
              </a:tr>
              <a:tr h="371474">
                <a:tc>
                  <a:txBody>
                    <a:bodyPr/>
                    <a:lstStyle/>
                    <a:p>
                      <a:pPr fontAlgn="base"/>
                      <a:r>
                        <a:rPr lang="en-RU">
                          <a:effectLst/>
                          <a:latin typeface="inherit"/>
                        </a:rPr>
                        <a:t>1,985</a:t>
                      </a:r>
                    </a:p>
                  </a:txBody>
                  <a:tcPr marL="47625" marR="47625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RU">
                          <a:effectLst/>
                          <a:latin typeface="inherit"/>
                        </a:rPr>
                        <a:t>4</a:t>
                      </a:r>
                    </a:p>
                  </a:txBody>
                  <a:tcPr marL="47625" marR="47625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RU">
                          <a:solidFill>
                            <a:srgbClr val="31A2DA"/>
                          </a:solidFill>
                          <a:effectLst/>
                          <a:latin typeface="inherit"/>
                        </a:rPr>
                        <a:t>299,900</a:t>
                      </a:r>
                    </a:p>
                  </a:txBody>
                  <a:tcPr marL="47625" marR="47625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20506160"/>
                  </a:ext>
                </a:extLst>
              </a:tr>
              <a:tr h="371474">
                <a:tc>
                  <a:txBody>
                    <a:bodyPr/>
                    <a:lstStyle/>
                    <a:p>
                      <a:pPr fontAlgn="base"/>
                      <a:r>
                        <a:rPr lang="en-RU">
                          <a:effectLst/>
                          <a:latin typeface="inherit"/>
                        </a:rPr>
                        <a:t>1,534</a:t>
                      </a:r>
                    </a:p>
                  </a:txBody>
                  <a:tcPr marL="47625" marR="47625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RU">
                          <a:effectLst/>
                          <a:latin typeface="inherit"/>
                        </a:rPr>
                        <a:t>3</a:t>
                      </a:r>
                    </a:p>
                  </a:txBody>
                  <a:tcPr marL="47625" marR="47625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RU">
                          <a:solidFill>
                            <a:srgbClr val="31A2DA"/>
                          </a:solidFill>
                          <a:effectLst/>
                          <a:latin typeface="inherit"/>
                        </a:rPr>
                        <a:t>314,900</a:t>
                      </a:r>
                    </a:p>
                  </a:txBody>
                  <a:tcPr marL="47625" marR="47625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7887402"/>
                  </a:ext>
                </a:extLst>
              </a:tr>
              <a:tr h="371474">
                <a:tc>
                  <a:txBody>
                    <a:bodyPr/>
                    <a:lstStyle/>
                    <a:p>
                      <a:pPr fontAlgn="base"/>
                      <a:r>
                        <a:rPr lang="en-RU">
                          <a:effectLst/>
                          <a:latin typeface="inherit"/>
                        </a:rPr>
                        <a:t>1,427</a:t>
                      </a:r>
                    </a:p>
                  </a:txBody>
                  <a:tcPr marL="47625" marR="47625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RU">
                          <a:effectLst/>
                          <a:latin typeface="inherit"/>
                        </a:rPr>
                        <a:t>3</a:t>
                      </a:r>
                    </a:p>
                  </a:txBody>
                  <a:tcPr marL="47625" marR="47625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RU">
                          <a:solidFill>
                            <a:srgbClr val="31A2DA"/>
                          </a:solidFill>
                          <a:effectLst/>
                          <a:latin typeface="inherit"/>
                        </a:rPr>
                        <a:t>198,999</a:t>
                      </a:r>
                    </a:p>
                  </a:txBody>
                  <a:tcPr marL="47625" marR="47625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9701203"/>
                  </a:ext>
                </a:extLst>
              </a:tr>
              <a:tr h="371474">
                <a:tc>
                  <a:txBody>
                    <a:bodyPr/>
                    <a:lstStyle/>
                    <a:p>
                      <a:pPr fontAlgn="base"/>
                      <a:r>
                        <a:rPr lang="en-RU">
                          <a:effectLst/>
                          <a:latin typeface="inherit"/>
                        </a:rPr>
                        <a:t>1,380</a:t>
                      </a:r>
                    </a:p>
                  </a:txBody>
                  <a:tcPr marL="47625" marR="47625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RU">
                          <a:effectLst/>
                          <a:latin typeface="inherit"/>
                        </a:rPr>
                        <a:t>3</a:t>
                      </a:r>
                    </a:p>
                  </a:txBody>
                  <a:tcPr marL="47625" marR="47625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RU">
                          <a:solidFill>
                            <a:srgbClr val="31A2DA"/>
                          </a:solidFill>
                          <a:effectLst/>
                          <a:latin typeface="inherit"/>
                        </a:rPr>
                        <a:t>212,000</a:t>
                      </a:r>
                    </a:p>
                  </a:txBody>
                  <a:tcPr marL="47625" marR="47625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69098728"/>
                  </a:ext>
                </a:extLst>
              </a:tr>
              <a:tr h="371474">
                <a:tc>
                  <a:txBody>
                    <a:bodyPr/>
                    <a:lstStyle/>
                    <a:p>
                      <a:pPr fontAlgn="base"/>
                      <a:r>
                        <a:rPr lang="en-RU">
                          <a:effectLst/>
                          <a:latin typeface="inherit"/>
                        </a:rPr>
                        <a:t>1,494</a:t>
                      </a:r>
                    </a:p>
                  </a:txBody>
                  <a:tcPr marL="47625" marR="47625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RU">
                          <a:effectLst/>
                          <a:latin typeface="inherit"/>
                        </a:rPr>
                        <a:t>3</a:t>
                      </a:r>
                    </a:p>
                  </a:txBody>
                  <a:tcPr marL="47625" marR="47625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RU" dirty="0">
                          <a:solidFill>
                            <a:srgbClr val="31A2DA"/>
                          </a:solidFill>
                          <a:effectLst/>
                          <a:latin typeface="inherit"/>
                        </a:rPr>
                        <a:t>242,500</a:t>
                      </a:r>
                    </a:p>
                  </a:txBody>
                  <a:tcPr marL="47625" marR="47625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22295436"/>
                  </a:ext>
                </a:extLst>
              </a:tr>
            </a:tbl>
          </a:graphicData>
        </a:graphic>
      </p:graphicFrame>
      <p:pic>
        <p:nvPicPr>
          <p:cNvPr id="4" name="Picture 3" descr="A picture containing clock, object, drawing&#10;&#10;Description automatically generated">
            <a:extLst>
              <a:ext uri="{FF2B5EF4-FFF2-40B4-BE49-F238E27FC236}">
                <a16:creationId xmlns:a16="http://schemas.microsoft.com/office/drawing/2014/main" id="{21FA9E31-A9DC-D545-BB2D-3D18EDA3BF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76089"/>
            <a:ext cx="5521458" cy="3105821"/>
          </a:xfrm>
          <a:prstGeom prst="rect">
            <a:avLst/>
          </a:prstGeom>
        </p:spPr>
      </p:pic>
      <p:pic>
        <p:nvPicPr>
          <p:cNvPr id="5" name="Picture 4" descr="A picture containing clock&#10;&#10;Description automatically generated">
            <a:extLst>
              <a:ext uri="{FF2B5EF4-FFF2-40B4-BE49-F238E27FC236}">
                <a16:creationId xmlns:a16="http://schemas.microsoft.com/office/drawing/2014/main" id="{9DBF3261-B5A8-CA4A-8FBE-5FB497A77C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4919462"/>
            <a:ext cx="5894294" cy="144901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897AAAF-0E26-7143-B8DA-97E606703BF7}"/>
              </a:ext>
            </a:extLst>
          </p:cNvPr>
          <p:cNvSpPr txBox="1"/>
          <p:nvPr/>
        </p:nvSpPr>
        <p:spPr>
          <a:xfrm>
            <a:off x="793377" y="6071028"/>
            <a:ext cx="62247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RU" sz="2000" b="1" dirty="0">
                <a:latin typeface="Calibri" panose="020F0502020204030204" pitchFamily="34" charset="0"/>
                <a:cs typeface="Calibri" panose="020F0502020204030204" pitchFamily="34" charset="0"/>
              </a:rPr>
              <a:t>To find the right weights, we use again gradient descent!</a:t>
            </a:r>
          </a:p>
        </p:txBody>
      </p:sp>
    </p:spTree>
    <p:extLst>
      <p:ext uri="{BB962C8B-B14F-4D97-AF65-F5344CB8AC3E}">
        <p14:creationId xmlns:p14="http://schemas.microsoft.com/office/powerpoint/2010/main" val="28118879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640580" y="386862"/>
            <a:ext cx="10577147" cy="137271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000" dirty="0"/>
              <a:t>Stating the Problem</a:t>
            </a:r>
            <a:endParaRPr lang="ru-RU" sz="4000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731D5FC8-21F4-DA4F-B05E-DEDF1B6B8E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1922938"/>
              </p:ext>
            </p:extLst>
          </p:nvPr>
        </p:nvGraphicFramePr>
        <p:xfrm>
          <a:off x="2792477" y="5098142"/>
          <a:ext cx="6607046" cy="1524000"/>
        </p:xfrm>
        <a:graphic>
          <a:graphicData uri="http://schemas.openxmlformats.org/drawingml/2006/table">
            <a:tbl>
              <a:tblPr/>
              <a:tblGrid>
                <a:gridCol w="3303523">
                  <a:extLst>
                    <a:ext uri="{9D8B030D-6E8A-4147-A177-3AD203B41FA5}">
                      <a16:colId xmlns:a16="http://schemas.microsoft.com/office/drawing/2014/main" val="3005410194"/>
                    </a:ext>
                  </a:extLst>
                </a:gridCol>
                <a:gridCol w="3303523">
                  <a:extLst>
                    <a:ext uri="{9D8B030D-6E8A-4147-A177-3AD203B41FA5}">
                      <a16:colId xmlns:a16="http://schemas.microsoft.com/office/drawing/2014/main" val="98387134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base"/>
                      <a:r>
                        <a:rPr lang="en-GB" sz="2000" b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Area (sq ft) (x)</a:t>
                      </a:r>
                    </a:p>
                  </a:txBody>
                  <a:tcPr marL="47625" marR="47625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GB" sz="2000" b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Price (y)</a:t>
                      </a:r>
                    </a:p>
                  </a:txBody>
                  <a:tcPr marL="47625" marR="47625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823068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base"/>
                      <a:r>
                        <a:rPr lang="en-RU" sz="20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2,104</a:t>
                      </a:r>
                    </a:p>
                  </a:txBody>
                  <a:tcPr marL="47625" marR="47625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RU" sz="2000">
                          <a:solidFill>
                            <a:srgbClr val="31A2DA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399,900</a:t>
                      </a:r>
                    </a:p>
                  </a:txBody>
                  <a:tcPr marL="47625" marR="47625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540032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base"/>
                      <a:r>
                        <a:rPr lang="en-RU" sz="20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1,600</a:t>
                      </a:r>
                    </a:p>
                  </a:txBody>
                  <a:tcPr marL="47625" marR="47625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RU" sz="2000">
                          <a:solidFill>
                            <a:srgbClr val="31A2DA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329,900</a:t>
                      </a:r>
                    </a:p>
                  </a:txBody>
                  <a:tcPr marL="47625" marR="47625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24732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base"/>
                      <a:r>
                        <a:rPr lang="en-RU" sz="20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2,400</a:t>
                      </a:r>
                    </a:p>
                  </a:txBody>
                  <a:tcPr marL="47625" marR="47625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RU" sz="2000" dirty="0">
                          <a:solidFill>
                            <a:srgbClr val="31A2DA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369,000</a:t>
                      </a:r>
                    </a:p>
                  </a:txBody>
                  <a:tcPr marL="47625" marR="47625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86920112"/>
                  </a:ext>
                </a:extLst>
              </a:tr>
            </a:tbl>
          </a:graphicData>
        </a:graphic>
      </p:graphicFrame>
      <p:sp>
        <p:nvSpPr>
          <p:cNvPr id="4" name="Rectangle 1">
            <a:extLst>
              <a:ext uri="{FF2B5EF4-FFF2-40B4-BE49-F238E27FC236}">
                <a16:creationId xmlns:a16="http://schemas.microsoft.com/office/drawing/2014/main" id="{A2CA2421-F5D8-6447-86A4-B8E4CC0896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81326" y="3617499"/>
            <a:ext cx="766034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RU" altLang="en-RU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RU" altLang="en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798D80-1B9C-EF49-B640-ADCADF78D9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0333" y="2532284"/>
            <a:ext cx="7119937" cy="256614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F7C8D4A-5180-5947-82C9-C8757C7928C8}"/>
              </a:ext>
            </a:extLst>
          </p:cNvPr>
          <p:cNvSpPr/>
          <p:nvPr/>
        </p:nvSpPr>
        <p:spPr>
          <a:xfrm>
            <a:off x="1709796" y="1692206"/>
            <a:ext cx="783823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Say you’re helping a friend who wants to buy a house. She was quoted $400,000 for a 2000 </a:t>
            </a:r>
            <a:r>
              <a:rPr lang="en-GB" sz="2000" dirty="0" err="1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sq</a:t>
            </a:r>
            <a:r>
              <a:rPr lang="en-GB" sz="2000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ft house (185 meters). Is this a good price or not?</a:t>
            </a:r>
            <a:endParaRPr lang="en-RU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567315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640580" y="386862"/>
            <a:ext cx="10577147" cy="137271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000" dirty="0"/>
              <a:t>Classification</a:t>
            </a:r>
            <a:endParaRPr lang="ru-RU" sz="4000" dirty="0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3837DE01-D81F-7F4D-BAF8-1839022F07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6791205"/>
              </p:ext>
            </p:extLst>
          </p:nvPr>
        </p:nvGraphicFramePr>
        <p:xfrm>
          <a:off x="974273" y="1265714"/>
          <a:ext cx="4513728" cy="3520440"/>
        </p:xfrm>
        <a:graphic>
          <a:graphicData uri="http://schemas.openxmlformats.org/drawingml/2006/table">
            <a:tbl>
              <a:tblPr/>
              <a:tblGrid>
                <a:gridCol w="1504576">
                  <a:extLst>
                    <a:ext uri="{9D8B030D-6E8A-4147-A177-3AD203B41FA5}">
                      <a16:colId xmlns:a16="http://schemas.microsoft.com/office/drawing/2014/main" val="2787365108"/>
                    </a:ext>
                  </a:extLst>
                </a:gridCol>
                <a:gridCol w="1504576">
                  <a:extLst>
                    <a:ext uri="{9D8B030D-6E8A-4147-A177-3AD203B41FA5}">
                      <a16:colId xmlns:a16="http://schemas.microsoft.com/office/drawing/2014/main" val="1818691494"/>
                    </a:ext>
                  </a:extLst>
                </a:gridCol>
                <a:gridCol w="1504576">
                  <a:extLst>
                    <a:ext uri="{9D8B030D-6E8A-4147-A177-3AD203B41FA5}">
                      <a16:colId xmlns:a16="http://schemas.microsoft.com/office/drawing/2014/main" val="279756841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base"/>
                      <a:r>
                        <a:rPr lang="en-GB" sz="1600" b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Area (sq ft) (x1)</a:t>
                      </a:r>
                    </a:p>
                  </a:txBody>
                  <a:tcPr marL="47625" marR="47625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GB" sz="1600" b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Bathrooms (x2)</a:t>
                      </a:r>
                    </a:p>
                  </a:txBody>
                  <a:tcPr marL="47625" marR="47625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GB" sz="1600" b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Label (y)</a:t>
                      </a:r>
                    </a:p>
                  </a:txBody>
                  <a:tcPr marL="47625" marR="47625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593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base"/>
                      <a:r>
                        <a:rPr lang="en-RU" sz="16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2,104</a:t>
                      </a:r>
                    </a:p>
                  </a:txBody>
                  <a:tcPr marL="47625" marR="47625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RU" sz="16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 marL="47625" marR="47625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GB" sz="1600">
                          <a:solidFill>
                            <a:srgbClr val="31A2DA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Good</a:t>
                      </a:r>
                    </a:p>
                  </a:txBody>
                  <a:tcPr marL="47625" marR="47625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215418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base"/>
                      <a:r>
                        <a:rPr lang="en-RU" sz="16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1,600</a:t>
                      </a:r>
                    </a:p>
                  </a:txBody>
                  <a:tcPr marL="47625" marR="47625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RU" sz="16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 marL="47625" marR="47625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GB" sz="1600">
                          <a:solidFill>
                            <a:srgbClr val="31A2DA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Good</a:t>
                      </a:r>
                    </a:p>
                  </a:txBody>
                  <a:tcPr marL="47625" marR="47625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832739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base"/>
                      <a:r>
                        <a:rPr lang="en-RU" sz="16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2,400</a:t>
                      </a:r>
                    </a:p>
                  </a:txBody>
                  <a:tcPr marL="47625" marR="47625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RU" sz="16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 marL="47625" marR="47625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GB" sz="1600">
                          <a:solidFill>
                            <a:srgbClr val="31A2DA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Good</a:t>
                      </a:r>
                    </a:p>
                  </a:txBody>
                  <a:tcPr marL="47625" marR="47625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55807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base"/>
                      <a:r>
                        <a:rPr lang="en-RU" sz="16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1,416</a:t>
                      </a:r>
                    </a:p>
                  </a:txBody>
                  <a:tcPr marL="47625" marR="47625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RU" sz="16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</a:t>
                      </a:r>
                    </a:p>
                  </a:txBody>
                  <a:tcPr marL="47625" marR="47625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GB" sz="1600">
                          <a:solidFill>
                            <a:srgbClr val="31A2DA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Bad</a:t>
                      </a:r>
                    </a:p>
                  </a:txBody>
                  <a:tcPr marL="47625" marR="47625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955951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base"/>
                      <a:r>
                        <a:rPr lang="en-RU" sz="16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3,000</a:t>
                      </a:r>
                    </a:p>
                  </a:txBody>
                  <a:tcPr marL="47625" marR="47625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RU" sz="16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 marL="47625" marR="47625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GB" sz="1600">
                          <a:solidFill>
                            <a:srgbClr val="31A2DA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Bad</a:t>
                      </a:r>
                    </a:p>
                  </a:txBody>
                  <a:tcPr marL="47625" marR="47625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346611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base"/>
                      <a:r>
                        <a:rPr lang="en-RU" sz="16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1,985</a:t>
                      </a:r>
                    </a:p>
                  </a:txBody>
                  <a:tcPr marL="47625" marR="47625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RU" sz="16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4</a:t>
                      </a:r>
                    </a:p>
                  </a:txBody>
                  <a:tcPr marL="47625" marR="47625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GB" sz="1600">
                          <a:solidFill>
                            <a:srgbClr val="31A2DA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Good</a:t>
                      </a:r>
                    </a:p>
                  </a:txBody>
                  <a:tcPr marL="47625" marR="47625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371404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base"/>
                      <a:r>
                        <a:rPr lang="en-RU" sz="16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1,534</a:t>
                      </a:r>
                    </a:p>
                  </a:txBody>
                  <a:tcPr marL="47625" marR="47625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RU" sz="16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 marL="47625" marR="47625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GB" sz="1600">
                          <a:solidFill>
                            <a:srgbClr val="31A2DA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Bad</a:t>
                      </a:r>
                    </a:p>
                  </a:txBody>
                  <a:tcPr marL="47625" marR="47625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7464672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base"/>
                      <a:r>
                        <a:rPr lang="en-RU" sz="16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1,427</a:t>
                      </a:r>
                    </a:p>
                  </a:txBody>
                  <a:tcPr marL="47625" marR="47625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RU" sz="16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 marL="47625" marR="47625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GB" sz="1600">
                          <a:solidFill>
                            <a:srgbClr val="31A2DA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Good</a:t>
                      </a:r>
                    </a:p>
                  </a:txBody>
                  <a:tcPr marL="47625" marR="47625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49991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base"/>
                      <a:r>
                        <a:rPr lang="en-RU" sz="16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1,380</a:t>
                      </a:r>
                    </a:p>
                  </a:txBody>
                  <a:tcPr marL="47625" marR="47625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RU" sz="16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 marL="47625" marR="47625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GB" sz="1600">
                          <a:solidFill>
                            <a:srgbClr val="31A2DA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Good</a:t>
                      </a:r>
                    </a:p>
                  </a:txBody>
                  <a:tcPr marL="47625" marR="47625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3840169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base"/>
                      <a:r>
                        <a:rPr lang="en-RU" sz="16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1,494</a:t>
                      </a:r>
                    </a:p>
                  </a:txBody>
                  <a:tcPr marL="47625" marR="47625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RU" sz="16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</a:t>
                      </a:r>
                    </a:p>
                  </a:txBody>
                  <a:tcPr marL="47625" marR="47625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GB" sz="1600" dirty="0">
                          <a:solidFill>
                            <a:srgbClr val="31A2DA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Good</a:t>
                      </a:r>
                    </a:p>
                  </a:txBody>
                  <a:tcPr marL="47625" marR="47625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6164294"/>
                  </a:ext>
                </a:extLst>
              </a:tr>
            </a:tbl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D8C4A482-75BB-9749-ACA6-955F69D84486}"/>
              </a:ext>
            </a:extLst>
          </p:cNvPr>
          <p:cNvSpPr/>
          <p:nvPr/>
        </p:nvSpPr>
        <p:spPr>
          <a:xfrm>
            <a:off x="5121727" y="197346"/>
            <a:ext cx="6096000" cy="6463308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 transform the network into a classification </a:t>
            </a:r>
            <a:br>
              <a:rPr lang="en-GB" sz="1800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GB" sz="1800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network is to have it output two values 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One for each class (“good” and “bad”). 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Pass these values through an operation called </a:t>
            </a:r>
            <a:r>
              <a:rPr lang="en-GB" sz="1800" dirty="0" err="1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softmax</a:t>
            </a:r>
            <a:r>
              <a:rPr lang="en-GB" sz="1800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output of </a:t>
            </a:r>
            <a:r>
              <a:rPr lang="en-GB" sz="1800" dirty="0" err="1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softmax</a:t>
            </a:r>
            <a:r>
              <a:rPr lang="en-GB" sz="1800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is the probability of each class. 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endParaRPr lang="en-GB" sz="1800" dirty="0">
              <a:solidFill>
                <a:srgbClr val="22222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Example, output is 2 for “good” and 4 for “bad”, 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If we feed [2, 4] to </a:t>
            </a:r>
            <a:r>
              <a:rPr lang="en-GB" sz="1800" dirty="0" err="1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softmax</a:t>
            </a:r>
            <a:r>
              <a:rPr lang="en-GB" sz="1800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it will return [0.11, 0.88] as the output. 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endParaRPr lang="en-GB" sz="1800" dirty="0">
              <a:solidFill>
                <a:srgbClr val="22222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Which translates the values to say the network is 88% sure that the inputted value is “bad” and our friend would not like that house.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endParaRPr lang="en-GB" sz="1800" dirty="0">
              <a:solidFill>
                <a:srgbClr val="22222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GB" sz="1800" dirty="0" err="1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Softmax</a:t>
            </a:r>
            <a:r>
              <a:rPr lang="en-GB" sz="1800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takes an array and outputs an array of the same length. 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endParaRPr lang="en-GB" sz="1800" dirty="0">
              <a:solidFill>
                <a:srgbClr val="22222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Notice that its outputs are all positive and sum up to 1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Which is useful when we’re outputting a probability value. 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Also notice that even though 4 is double 2, its probability is not only double, but is eight times that of 2. 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This is a useful property that exaggerates the difference in output thus improving our training process.</a:t>
            </a:r>
          </a:p>
        </p:txBody>
      </p:sp>
    </p:spTree>
    <p:extLst>
      <p:ext uri="{BB962C8B-B14F-4D97-AF65-F5344CB8AC3E}">
        <p14:creationId xmlns:p14="http://schemas.microsoft.com/office/powerpoint/2010/main" val="124839034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640580" y="386862"/>
            <a:ext cx="10577147" cy="137271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000" dirty="0"/>
              <a:t>Classification</a:t>
            </a:r>
            <a:endParaRPr lang="ru-RU" sz="4000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44D7E01A-436F-C845-AFBF-E3F2816154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2899744"/>
              </p:ext>
            </p:extLst>
          </p:nvPr>
        </p:nvGraphicFramePr>
        <p:xfrm>
          <a:off x="838200" y="1457612"/>
          <a:ext cx="3774142" cy="3640816"/>
        </p:xfrm>
        <a:graphic>
          <a:graphicData uri="http://schemas.openxmlformats.org/drawingml/2006/table">
            <a:tbl>
              <a:tblPr/>
              <a:tblGrid>
                <a:gridCol w="1887071">
                  <a:extLst>
                    <a:ext uri="{9D8B030D-6E8A-4147-A177-3AD203B41FA5}">
                      <a16:colId xmlns:a16="http://schemas.microsoft.com/office/drawing/2014/main" val="1642139708"/>
                    </a:ext>
                  </a:extLst>
                </a:gridCol>
                <a:gridCol w="1887071">
                  <a:extLst>
                    <a:ext uri="{9D8B030D-6E8A-4147-A177-3AD203B41FA5}">
                      <a16:colId xmlns:a16="http://schemas.microsoft.com/office/drawing/2014/main" val="1461370248"/>
                    </a:ext>
                  </a:extLst>
                </a:gridCol>
              </a:tblGrid>
              <a:tr h="455102">
                <a:tc>
                  <a:txBody>
                    <a:bodyPr/>
                    <a:lstStyle/>
                    <a:p>
                      <a:pPr algn="l" fontAlgn="base"/>
                      <a:r>
                        <a:rPr lang="en-RU" sz="1600" b="1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 </a:t>
                      </a:r>
                    </a:p>
                  </a:txBody>
                  <a:tcPr marL="47625" marR="47625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GB" sz="1600" b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output</a:t>
                      </a:r>
                    </a:p>
                  </a:txBody>
                  <a:tcPr marL="47625" marR="47625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05509506"/>
                  </a:ext>
                </a:extLst>
              </a:tr>
              <a:tr h="455102">
                <a:tc>
                  <a:txBody>
                    <a:bodyPr/>
                    <a:lstStyle/>
                    <a:p>
                      <a:pPr fontAlgn="base"/>
                      <a:r>
                        <a:rPr lang="en-GB" sz="16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softmax([ 1 ])</a:t>
                      </a:r>
                    </a:p>
                  </a:txBody>
                  <a:tcPr marL="47625" marR="47625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RU" sz="16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[ 1 ]</a:t>
                      </a:r>
                    </a:p>
                  </a:txBody>
                  <a:tcPr marL="47625" marR="47625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6845486"/>
                  </a:ext>
                </a:extLst>
              </a:tr>
              <a:tr h="455102">
                <a:tc>
                  <a:txBody>
                    <a:bodyPr/>
                    <a:lstStyle/>
                    <a:p>
                      <a:pPr fontAlgn="base"/>
                      <a:r>
                        <a:rPr lang="en-GB" sz="16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softmax([ 1, 1 ])</a:t>
                      </a:r>
                    </a:p>
                  </a:txBody>
                  <a:tcPr marL="47625" marR="47625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RU" sz="16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[ 0.5, 0.5 ]</a:t>
                      </a:r>
                    </a:p>
                  </a:txBody>
                  <a:tcPr marL="47625" marR="47625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28711150"/>
                  </a:ext>
                </a:extLst>
              </a:tr>
              <a:tr h="455102">
                <a:tc>
                  <a:txBody>
                    <a:bodyPr/>
                    <a:lstStyle/>
                    <a:p>
                      <a:pPr fontAlgn="base"/>
                      <a:r>
                        <a:rPr lang="en-GB" sz="1600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softmax</a:t>
                      </a:r>
                      <a:r>
                        <a:rPr lang="en-GB" sz="16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([ 0, 1 ])</a:t>
                      </a:r>
                    </a:p>
                  </a:txBody>
                  <a:tcPr marL="47625" marR="47625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RU" sz="16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[ 0.26, 0.73 ]</a:t>
                      </a:r>
                    </a:p>
                  </a:txBody>
                  <a:tcPr marL="47625" marR="47625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24209048"/>
                  </a:ext>
                </a:extLst>
              </a:tr>
              <a:tr h="455102">
                <a:tc>
                  <a:txBody>
                    <a:bodyPr/>
                    <a:lstStyle/>
                    <a:p>
                      <a:pPr fontAlgn="base"/>
                      <a:r>
                        <a:rPr lang="en-GB" sz="16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softmax([ 2, 4 ])</a:t>
                      </a:r>
                    </a:p>
                  </a:txBody>
                  <a:tcPr marL="47625" marR="47625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RU" sz="16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[ 0.11, 0.88 ]</a:t>
                      </a:r>
                    </a:p>
                  </a:txBody>
                  <a:tcPr marL="47625" marR="47625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58326052"/>
                  </a:ext>
                </a:extLst>
              </a:tr>
              <a:tr h="455102">
                <a:tc>
                  <a:txBody>
                    <a:bodyPr/>
                    <a:lstStyle/>
                    <a:p>
                      <a:pPr fontAlgn="base"/>
                      <a:r>
                        <a:rPr lang="en-GB" sz="16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softmax([ 5, 10 ])</a:t>
                      </a:r>
                    </a:p>
                  </a:txBody>
                  <a:tcPr marL="47625" marR="47625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RU" sz="16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[ 0.007, 0.993 ]</a:t>
                      </a:r>
                    </a:p>
                  </a:txBody>
                  <a:tcPr marL="47625" marR="47625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95106116"/>
                  </a:ext>
                </a:extLst>
              </a:tr>
              <a:tr h="455102">
                <a:tc>
                  <a:txBody>
                    <a:bodyPr/>
                    <a:lstStyle/>
                    <a:p>
                      <a:pPr fontAlgn="base"/>
                      <a:r>
                        <a:rPr lang="en-GB" sz="16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softmax([ -1, 0, 1 ])</a:t>
                      </a:r>
                    </a:p>
                  </a:txBody>
                  <a:tcPr marL="47625" marR="47625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RU" sz="16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[ 0.09, 0.24, 0.66 ]</a:t>
                      </a:r>
                    </a:p>
                  </a:txBody>
                  <a:tcPr marL="47625" marR="47625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08600940"/>
                  </a:ext>
                </a:extLst>
              </a:tr>
              <a:tr h="455102">
                <a:tc>
                  <a:txBody>
                    <a:bodyPr/>
                    <a:lstStyle/>
                    <a:p>
                      <a:pPr fontAlgn="base"/>
                      <a:r>
                        <a:rPr lang="en-GB" sz="160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softmax([ 1, 2, 4 ])</a:t>
                      </a:r>
                    </a:p>
                  </a:txBody>
                  <a:tcPr marL="47625" marR="47625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RU" sz="16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[ 0.04, 0.11, 0.84 ]</a:t>
                      </a:r>
                    </a:p>
                  </a:txBody>
                  <a:tcPr marL="47625" marR="47625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53129381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4394590C-CF5F-FD4A-8A5E-231169676E31}"/>
              </a:ext>
            </a:extLst>
          </p:cNvPr>
          <p:cNvSpPr/>
          <p:nvPr/>
        </p:nvSpPr>
        <p:spPr>
          <a:xfrm>
            <a:off x="546220" y="5200333"/>
            <a:ext cx="46698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b="1" dirty="0" err="1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Softmax</a:t>
            </a:r>
            <a:r>
              <a:rPr lang="en-GB" sz="2000" b="1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extends to any number of inputs.</a:t>
            </a:r>
            <a:endParaRPr lang="en-RU" sz="2000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ACB6C76-D08E-A747-9E61-94DC1D62ABEA}"/>
              </a:ext>
            </a:extLst>
          </p:cNvPr>
          <p:cNvSpPr/>
          <p:nvPr/>
        </p:nvSpPr>
        <p:spPr>
          <a:xfrm>
            <a:off x="5121727" y="197346"/>
            <a:ext cx="6096000" cy="6463308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 transform the network into a classification </a:t>
            </a:r>
            <a:br>
              <a:rPr lang="en-GB" sz="1800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GB" sz="1800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network is to have it output two values 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One for each class (“good” and “bad”). 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Pass these values through an operation called </a:t>
            </a:r>
            <a:r>
              <a:rPr lang="en-GB" sz="1800" dirty="0" err="1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softmax</a:t>
            </a:r>
            <a:r>
              <a:rPr lang="en-GB" sz="1800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output of </a:t>
            </a:r>
            <a:r>
              <a:rPr lang="en-GB" sz="1800" dirty="0" err="1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softmax</a:t>
            </a:r>
            <a:r>
              <a:rPr lang="en-GB" sz="1800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is the probability of each class. 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endParaRPr lang="en-GB" sz="1800" dirty="0">
              <a:solidFill>
                <a:srgbClr val="22222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Example, output is 2 for “good” and 4 for “bad”, 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If we feed [2, 4] to </a:t>
            </a:r>
            <a:r>
              <a:rPr lang="en-GB" sz="1800" dirty="0" err="1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softmax</a:t>
            </a:r>
            <a:r>
              <a:rPr lang="en-GB" sz="1800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it will return [0.11, 0.88] as the output. 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endParaRPr lang="en-GB" sz="1800" dirty="0">
              <a:solidFill>
                <a:srgbClr val="22222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Which translates the values to say the network is 88% sure that the inputted value is “bad” and our friend would not like that house.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endParaRPr lang="en-GB" sz="1800" dirty="0">
              <a:solidFill>
                <a:srgbClr val="22222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GB" sz="1800" dirty="0" err="1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Softmax</a:t>
            </a:r>
            <a:r>
              <a:rPr lang="en-GB" sz="1800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takes an array and outputs an array of the same length. 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endParaRPr lang="en-GB" sz="1800" dirty="0">
              <a:solidFill>
                <a:srgbClr val="22222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Notice that its outputs are all positive and sum up to 1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Which is useful when we’re outputting a probability value. 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Also notice that even though 4 is double 2, its probability is not only double, but is eight times that of 2. 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This is a useful property that exaggerates the difference in output thus improving our training process.</a:t>
            </a:r>
          </a:p>
        </p:txBody>
      </p:sp>
    </p:spTree>
    <p:extLst>
      <p:ext uri="{BB962C8B-B14F-4D97-AF65-F5344CB8AC3E}">
        <p14:creationId xmlns:p14="http://schemas.microsoft.com/office/powerpoint/2010/main" val="318278759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640580" y="386862"/>
            <a:ext cx="10577147" cy="137271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000" dirty="0"/>
              <a:t>Classification</a:t>
            </a:r>
            <a:endParaRPr lang="ru-RU" sz="4000" dirty="0"/>
          </a:p>
        </p:txBody>
      </p:sp>
      <p:pic>
        <p:nvPicPr>
          <p:cNvPr id="4" name="Picture 3" descr="A picture containing clock, display, different, city&#10;&#10;Description automatically generated">
            <a:extLst>
              <a:ext uri="{FF2B5EF4-FFF2-40B4-BE49-F238E27FC236}">
                <a16:creationId xmlns:a16="http://schemas.microsoft.com/office/drawing/2014/main" id="{2B7B8D69-2CEB-9145-8116-1F8A17290A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406" y="2498129"/>
            <a:ext cx="4663982" cy="186174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BE251C5-045A-2F45-8DB3-5B76C382BA3B}"/>
              </a:ext>
            </a:extLst>
          </p:cNvPr>
          <p:cNvSpPr/>
          <p:nvPr/>
        </p:nvSpPr>
        <p:spPr>
          <a:xfrm>
            <a:off x="5121727" y="197346"/>
            <a:ext cx="6096000" cy="6463308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 transform the network into a classification </a:t>
            </a:r>
            <a:br>
              <a:rPr lang="en-GB" sz="1800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GB" sz="1800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network is to have it output two values 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One for each class (“good” and “bad”). 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Pass these values through an operation called </a:t>
            </a:r>
            <a:r>
              <a:rPr lang="en-GB" sz="1800" dirty="0" err="1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softmax</a:t>
            </a:r>
            <a:r>
              <a:rPr lang="en-GB" sz="1800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output of </a:t>
            </a:r>
            <a:r>
              <a:rPr lang="en-GB" sz="1800" dirty="0" err="1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softmax</a:t>
            </a:r>
            <a:r>
              <a:rPr lang="en-GB" sz="1800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is the probability of each class. 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endParaRPr lang="en-GB" sz="1800" dirty="0">
              <a:solidFill>
                <a:srgbClr val="22222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Example, output is 2 for “good” and 4 for “bad”, 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If we feed [2, 4] to </a:t>
            </a:r>
            <a:r>
              <a:rPr lang="en-GB" sz="1800" dirty="0" err="1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softmax</a:t>
            </a:r>
            <a:r>
              <a:rPr lang="en-GB" sz="1800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it will return [0.11, 0.88] as the output. 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endParaRPr lang="en-GB" sz="1800" dirty="0">
              <a:solidFill>
                <a:srgbClr val="22222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Which translates the values to say the network is 88% sure that the inputted value is “bad” and our friend would not like that house.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endParaRPr lang="en-GB" sz="1800" dirty="0">
              <a:solidFill>
                <a:srgbClr val="22222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GB" sz="1800" dirty="0" err="1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Softmax</a:t>
            </a:r>
            <a:r>
              <a:rPr lang="en-GB" sz="1800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takes an array and outputs an array of the same length. 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endParaRPr lang="en-GB" sz="1800" dirty="0">
              <a:solidFill>
                <a:srgbClr val="222222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Notice that its outputs are all positive and sum up to 1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Which is useful when we’re outputting a probability value. 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Also notice that even though 4 is double 2, its probability is not only double, but is eight times that of 2. 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GB" sz="1800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This is a useful property that exaggerates the difference in output thus improving our training process.</a:t>
            </a:r>
          </a:p>
        </p:txBody>
      </p:sp>
    </p:spTree>
    <p:extLst>
      <p:ext uri="{BB962C8B-B14F-4D97-AF65-F5344CB8AC3E}">
        <p14:creationId xmlns:p14="http://schemas.microsoft.com/office/powerpoint/2010/main" val="317332840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640580" y="386862"/>
            <a:ext cx="10577147" cy="137271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000" dirty="0"/>
              <a:t>An example with the Titanic dataset</a:t>
            </a:r>
            <a:endParaRPr lang="ru-RU" sz="4000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BD112ECC-CBB0-FB4B-900D-F830BB4E4F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6279873"/>
              </p:ext>
            </p:extLst>
          </p:nvPr>
        </p:nvGraphicFramePr>
        <p:xfrm>
          <a:off x="838200" y="2408266"/>
          <a:ext cx="10515600" cy="3078480"/>
        </p:xfrm>
        <a:graphic>
          <a:graphicData uri="http://schemas.openxmlformats.org/drawingml/2006/table">
            <a:tbl>
              <a:tblPr/>
              <a:tblGrid>
                <a:gridCol w="876300">
                  <a:extLst>
                    <a:ext uri="{9D8B030D-6E8A-4147-A177-3AD203B41FA5}">
                      <a16:colId xmlns:a16="http://schemas.microsoft.com/office/drawing/2014/main" val="780607055"/>
                    </a:ext>
                  </a:extLst>
                </a:gridCol>
                <a:gridCol w="876300">
                  <a:extLst>
                    <a:ext uri="{9D8B030D-6E8A-4147-A177-3AD203B41FA5}">
                      <a16:colId xmlns:a16="http://schemas.microsoft.com/office/drawing/2014/main" val="1655800795"/>
                    </a:ext>
                  </a:extLst>
                </a:gridCol>
                <a:gridCol w="876300">
                  <a:extLst>
                    <a:ext uri="{9D8B030D-6E8A-4147-A177-3AD203B41FA5}">
                      <a16:colId xmlns:a16="http://schemas.microsoft.com/office/drawing/2014/main" val="2574047735"/>
                    </a:ext>
                  </a:extLst>
                </a:gridCol>
                <a:gridCol w="876300">
                  <a:extLst>
                    <a:ext uri="{9D8B030D-6E8A-4147-A177-3AD203B41FA5}">
                      <a16:colId xmlns:a16="http://schemas.microsoft.com/office/drawing/2014/main" val="929800900"/>
                    </a:ext>
                  </a:extLst>
                </a:gridCol>
                <a:gridCol w="876300">
                  <a:extLst>
                    <a:ext uri="{9D8B030D-6E8A-4147-A177-3AD203B41FA5}">
                      <a16:colId xmlns:a16="http://schemas.microsoft.com/office/drawing/2014/main" val="2054595166"/>
                    </a:ext>
                  </a:extLst>
                </a:gridCol>
                <a:gridCol w="876300">
                  <a:extLst>
                    <a:ext uri="{9D8B030D-6E8A-4147-A177-3AD203B41FA5}">
                      <a16:colId xmlns:a16="http://schemas.microsoft.com/office/drawing/2014/main" val="4151822897"/>
                    </a:ext>
                  </a:extLst>
                </a:gridCol>
                <a:gridCol w="876300">
                  <a:extLst>
                    <a:ext uri="{9D8B030D-6E8A-4147-A177-3AD203B41FA5}">
                      <a16:colId xmlns:a16="http://schemas.microsoft.com/office/drawing/2014/main" val="2543637108"/>
                    </a:ext>
                  </a:extLst>
                </a:gridCol>
                <a:gridCol w="876300">
                  <a:extLst>
                    <a:ext uri="{9D8B030D-6E8A-4147-A177-3AD203B41FA5}">
                      <a16:colId xmlns:a16="http://schemas.microsoft.com/office/drawing/2014/main" val="3782522856"/>
                    </a:ext>
                  </a:extLst>
                </a:gridCol>
                <a:gridCol w="876300">
                  <a:extLst>
                    <a:ext uri="{9D8B030D-6E8A-4147-A177-3AD203B41FA5}">
                      <a16:colId xmlns:a16="http://schemas.microsoft.com/office/drawing/2014/main" val="3894207692"/>
                    </a:ext>
                  </a:extLst>
                </a:gridCol>
                <a:gridCol w="876300">
                  <a:extLst>
                    <a:ext uri="{9D8B030D-6E8A-4147-A177-3AD203B41FA5}">
                      <a16:colId xmlns:a16="http://schemas.microsoft.com/office/drawing/2014/main" val="1166838328"/>
                    </a:ext>
                  </a:extLst>
                </a:gridCol>
                <a:gridCol w="876300">
                  <a:extLst>
                    <a:ext uri="{9D8B030D-6E8A-4147-A177-3AD203B41FA5}">
                      <a16:colId xmlns:a16="http://schemas.microsoft.com/office/drawing/2014/main" val="1654674816"/>
                    </a:ext>
                  </a:extLst>
                </a:gridCol>
                <a:gridCol w="876300">
                  <a:extLst>
                    <a:ext uri="{9D8B030D-6E8A-4147-A177-3AD203B41FA5}">
                      <a16:colId xmlns:a16="http://schemas.microsoft.com/office/drawing/2014/main" val="61572912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base"/>
                      <a:r>
                        <a:rPr lang="en-GB" b="1">
                          <a:effectLst/>
                          <a:latin typeface="inherit"/>
                        </a:rPr>
                        <a:t>PassengerId</a:t>
                      </a:r>
                    </a:p>
                  </a:txBody>
                  <a:tcPr marL="47625" marR="47625" marT="38100" marB="3810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GB" b="1">
                          <a:solidFill>
                            <a:srgbClr val="B2AEF4"/>
                          </a:solidFill>
                          <a:effectLst/>
                          <a:latin typeface="inherit"/>
                        </a:rPr>
                        <a:t>Survived</a:t>
                      </a:r>
                    </a:p>
                  </a:txBody>
                  <a:tcPr marL="47625" marR="47625" marT="38100" marB="3810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GB" b="1">
                          <a:effectLst/>
                          <a:latin typeface="inherit"/>
                        </a:rPr>
                        <a:t>Pclass</a:t>
                      </a:r>
                    </a:p>
                  </a:txBody>
                  <a:tcPr marL="47625" marR="47625" marT="38100" marB="3810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GB" b="1">
                          <a:effectLst/>
                          <a:latin typeface="inherit"/>
                        </a:rPr>
                        <a:t>Name</a:t>
                      </a:r>
                    </a:p>
                  </a:txBody>
                  <a:tcPr marL="47625" marR="47625" marT="38100" marB="3810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GB" b="1">
                          <a:solidFill>
                            <a:srgbClr val="D18FE2"/>
                          </a:solidFill>
                          <a:effectLst/>
                          <a:latin typeface="inherit"/>
                        </a:rPr>
                        <a:t>Sex</a:t>
                      </a:r>
                    </a:p>
                  </a:txBody>
                  <a:tcPr marL="47625" marR="47625" marT="38100" marB="3810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GB" b="1">
                          <a:solidFill>
                            <a:srgbClr val="D18FE2"/>
                          </a:solidFill>
                          <a:effectLst/>
                          <a:latin typeface="inherit"/>
                        </a:rPr>
                        <a:t>Age</a:t>
                      </a:r>
                    </a:p>
                  </a:txBody>
                  <a:tcPr marL="47625" marR="47625" marT="38100" marB="3810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GB" b="1">
                          <a:effectLst/>
                          <a:latin typeface="inherit"/>
                        </a:rPr>
                        <a:t>SibSp</a:t>
                      </a:r>
                    </a:p>
                  </a:txBody>
                  <a:tcPr marL="47625" marR="47625" marT="38100" marB="3810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GB" b="1">
                          <a:effectLst/>
                          <a:latin typeface="inherit"/>
                        </a:rPr>
                        <a:t>Parch</a:t>
                      </a:r>
                    </a:p>
                  </a:txBody>
                  <a:tcPr marL="47625" marR="47625" marT="38100" marB="3810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GB" b="1">
                          <a:effectLst/>
                          <a:latin typeface="inherit"/>
                        </a:rPr>
                        <a:t>Ticket</a:t>
                      </a:r>
                    </a:p>
                  </a:txBody>
                  <a:tcPr marL="47625" marR="47625" marT="38100" marB="3810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GB" b="1">
                          <a:effectLst/>
                          <a:latin typeface="inherit"/>
                        </a:rPr>
                        <a:t>Fare</a:t>
                      </a:r>
                    </a:p>
                  </a:txBody>
                  <a:tcPr marL="47625" marR="47625" marT="38100" marB="3810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GB" b="1">
                          <a:effectLst/>
                          <a:latin typeface="inherit"/>
                        </a:rPr>
                        <a:t>Cabin</a:t>
                      </a:r>
                    </a:p>
                  </a:txBody>
                  <a:tcPr marL="47625" marR="47625" marT="38100" marB="3810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GB" b="1">
                          <a:effectLst/>
                          <a:latin typeface="inherit"/>
                        </a:rPr>
                        <a:t>Embarked</a:t>
                      </a:r>
                    </a:p>
                  </a:txBody>
                  <a:tcPr marL="47625" marR="47625" marT="38100" marB="3810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988538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base"/>
                      <a:r>
                        <a:rPr lang="en-RU">
                          <a:effectLst/>
                          <a:latin typeface="inherit"/>
                        </a:rPr>
                        <a:t>1</a:t>
                      </a:r>
                    </a:p>
                  </a:txBody>
                  <a:tcPr marL="47625" marR="47625" marT="38100" marB="3810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RU" b="1">
                          <a:solidFill>
                            <a:srgbClr val="B2AEF4"/>
                          </a:solidFill>
                          <a:effectLst/>
                          <a:latin typeface="inherit"/>
                        </a:rPr>
                        <a:t>0</a:t>
                      </a:r>
                    </a:p>
                  </a:txBody>
                  <a:tcPr marL="47625" marR="47625" marT="38100" marB="3810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RU">
                          <a:effectLst/>
                          <a:latin typeface="inherit"/>
                        </a:rPr>
                        <a:t>3</a:t>
                      </a:r>
                    </a:p>
                  </a:txBody>
                  <a:tcPr marL="47625" marR="47625" marT="38100" marB="3810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GB">
                          <a:effectLst/>
                          <a:latin typeface="inherit"/>
                        </a:rPr>
                        <a:t>Braund, Mr. Owen Harris</a:t>
                      </a:r>
                    </a:p>
                  </a:txBody>
                  <a:tcPr marL="47625" marR="47625" marT="38100" marB="3810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GB" b="1">
                          <a:solidFill>
                            <a:srgbClr val="D18FE2"/>
                          </a:solidFill>
                          <a:effectLst/>
                          <a:latin typeface="inherit"/>
                        </a:rPr>
                        <a:t>male</a:t>
                      </a:r>
                    </a:p>
                  </a:txBody>
                  <a:tcPr marL="47625" marR="47625" marT="38100" marB="3810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RU" b="1">
                          <a:solidFill>
                            <a:srgbClr val="D18FE2"/>
                          </a:solidFill>
                          <a:effectLst/>
                          <a:latin typeface="inherit"/>
                        </a:rPr>
                        <a:t>22.0</a:t>
                      </a:r>
                    </a:p>
                  </a:txBody>
                  <a:tcPr marL="47625" marR="47625" marT="38100" marB="3810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RU">
                          <a:effectLst/>
                          <a:latin typeface="inherit"/>
                        </a:rPr>
                        <a:t>1</a:t>
                      </a:r>
                    </a:p>
                  </a:txBody>
                  <a:tcPr marL="47625" marR="47625" marT="38100" marB="3810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RU">
                          <a:effectLst/>
                          <a:latin typeface="inherit"/>
                        </a:rPr>
                        <a:t>0</a:t>
                      </a:r>
                    </a:p>
                  </a:txBody>
                  <a:tcPr marL="47625" marR="47625" marT="38100" marB="3810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GB">
                          <a:effectLst/>
                          <a:latin typeface="inherit"/>
                        </a:rPr>
                        <a:t>A/5 21171</a:t>
                      </a:r>
                    </a:p>
                  </a:txBody>
                  <a:tcPr marL="47625" marR="47625" marT="38100" marB="3810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RU">
                          <a:effectLst/>
                          <a:latin typeface="inherit"/>
                        </a:rPr>
                        <a:t>7.2500</a:t>
                      </a:r>
                    </a:p>
                  </a:txBody>
                  <a:tcPr marL="47625" marR="47625" marT="38100" marB="3810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GB">
                          <a:effectLst/>
                          <a:latin typeface="inherit"/>
                        </a:rPr>
                        <a:t>NaN</a:t>
                      </a:r>
                    </a:p>
                  </a:txBody>
                  <a:tcPr marL="47625" marR="47625" marT="38100" marB="3810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GB">
                          <a:effectLst/>
                          <a:latin typeface="inherit"/>
                        </a:rPr>
                        <a:t>S</a:t>
                      </a:r>
                    </a:p>
                  </a:txBody>
                  <a:tcPr marL="47625" marR="47625" marT="38100" marB="3810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685562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base"/>
                      <a:r>
                        <a:rPr lang="en-RU">
                          <a:effectLst/>
                          <a:latin typeface="inherit"/>
                        </a:rPr>
                        <a:t>2</a:t>
                      </a:r>
                    </a:p>
                  </a:txBody>
                  <a:tcPr marL="47625" marR="47625" marT="38100" marB="3810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RU" b="1">
                          <a:solidFill>
                            <a:srgbClr val="B2AEF4"/>
                          </a:solidFill>
                          <a:effectLst/>
                          <a:latin typeface="inherit"/>
                        </a:rPr>
                        <a:t>1</a:t>
                      </a:r>
                    </a:p>
                  </a:txBody>
                  <a:tcPr marL="47625" marR="47625" marT="38100" marB="3810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RU">
                          <a:effectLst/>
                          <a:latin typeface="inherit"/>
                        </a:rPr>
                        <a:t>1</a:t>
                      </a:r>
                    </a:p>
                  </a:txBody>
                  <a:tcPr marL="47625" marR="47625" marT="38100" marB="3810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GB">
                          <a:effectLst/>
                          <a:latin typeface="inherit"/>
                        </a:rPr>
                        <a:t>Cumings, Mrs. John Bradley (Florence Briggs Th…</a:t>
                      </a:r>
                    </a:p>
                  </a:txBody>
                  <a:tcPr marL="47625" marR="47625" marT="38100" marB="3810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GB" b="1">
                          <a:solidFill>
                            <a:srgbClr val="D18FE2"/>
                          </a:solidFill>
                          <a:effectLst/>
                          <a:latin typeface="inherit"/>
                        </a:rPr>
                        <a:t>female</a:t>
                      </a:r>
                    </a:p>
                  </a:txBody>
                  <a:tcPr marL="47625" marR="47625" marT="38100" marB="3810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RU" b="1">
                          <a:solidFill>
                            <a:srgbClr val="D18FE2"/>
                          </a:solidFill>
                          <a:effectLst/>
                          <a:latin typeface="inherit"/>
                        </a:rPr>
                        <a:t>38.0</a:t>
                      </a:r>
                    </a:p>
                  </a:txBody>
                  <a:tcPr marL="47625" marR="47625" marT="38100" marB="3810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RU">
                          <a:effectLst/>
                          <a:latin typeface="inherit"/>
                        </a:rPr>
                        <a:t>1</a:t>
                      </a:r>
                    </a:p>
                  </a:txBody>
                  <a:tcPr marL="47625" marR="47625" marT="38100" marB="3810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RU">
                          <a:effectLst/>
                          <a:latin typeface="inherit"/>
                        </a:rPr>
                        <a:t>0</a:t>
                      </a:r>
                    </a:p>
                  </a:txBody>
                  <a:tcPr marL="47625" marR="47625" marT="38100" marB="3810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GB">
                          <a:effectLst/>
                          <a:latin typeface="inherit"/>
                        </a:rPr>
                        <a:t>PC 17599</a:t>
                      </a:r>
                    </a:p>
                  </a:txBody>
                  <a:tcPr marL="47625" marR="47625" marT="38100" marB="3810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RU">
                          <a:effectLst/>
                          <a:latin typeface="inherit"/>
                        </a:rPr>
                        <a:t>71.2833</a:t>
                      </a:r>
                    </a:p>
                  </a:txBody>
                  <a:tcPr marL="47625" marR="47625" marT="38100" marB="3810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GB">
                          <a:effectLst/>
                          <a:latin typeface="inherit"/>
                        </a:rPr>
                        <a:t>C85</a:t>
                      </a:r>
                    </a:p>
                  </a:txBody>
                  <a:tcPr marL="47625" marR="47625" marT="38100" marB="3810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GB">
                          <a:effectLst/>
                          <a:latin typeface="inherit"/>
                        </a:rPr>
                        <a:t>C</a:t>
                      </a:r>
                    </a:p>
                  </a:txBody>
                  <a:tcPr marL="47625" marR="47625" marT="38100" marB="3810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277341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base"/>
                      <a:r>
                        <a:rPr lang="en-RU">
                          <a:effectLst/>
                          <a:latin typeface="inherit"/>
                        </a:rPr>
                        <a:t>3</a:t>
                      </a:r>
                    </a:p>
                  </a:txBody>
                  <a:tcPr marL="47625" marR="47625" marT="38100" marB="3810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RU" b="1">
                          <a:solidFill>
                            <a:srgbClr val="B2AEF4"/>
                          </a:solidFill>
                          <a:effectLst/>
                          <a:latin typeface="inherit"/>
                        </a:rPr>
                        <a:t>1</a:t>
                      </a:r>
                    </a:p>
                  </a:txBody>
                  <a:tcPr marL="47625" marR="47625" marT="38100" marB="3810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RU">
                          <a:effectLst/>
                          <a:latin typeface="inherit"/>
                        </a:rPr>
                        <a:t>3</a:t>
                      </a:r>
                    </a:p>
                  </a:txBody>
                  <a:tcPr marL="47625" marR="47625" marT="38100" marB="3810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GB">
                          <a:effectLst/>
                          <a:latin typeface="inherit"/>
                        </a:rPr>
                        <a:t>Heikkinen, Miss. Laina</a:t>
                      </a:r>
                    </a:p>
                  </a:txBody>
                  <a:tcPr marL="47625" marR="47625" marT="38100" marB="3810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GB" b="1">
                          <a:solidFill>
                            <a:srgbClr val="D18FE2"/>
                          </a:solidFill>
                          <a:effectLst/>
                          <a:latin typeface="inherit"/>
                        </a:rPr>
                        <a:t>female</a:t>
                      </a:r>
                    </a:p>
                  </a:txBody>
                  <a:tcPr marL="47625" marR="47625" marT="38100" marB="3810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RU" b="1">
                          <a:solidFill>
                            <a:srgbClr val="D18FE2"/>
                          </a:solidFill>
                          <a:effectLst/>
                          <a:latin typeface="inherit"/>
                        </a:rPr>
                        <a:t>26.0</a:t>
                      </a:r>
                    </a:p>
                  </a:txBody>
                  <a:tcPr marL="47625" marR="47625" marT="38100" marB="3810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RU">
                          <a:effectLst/>
                          <a:latin typeface="inherit"/>
                        </a:rPr>
                        <a:t>0</a:t>
                      </a:r>
                    </a:p>
                  </a:txBody>
                  <a:tcPr marL="47625" marR="47625" marT="38100" marB="3810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RU">
                          <a:effectLst/>
                          <a:latin typeface="inherit"/>
                        </a:rPr>
                        <a:t>0</a:t>
                      </a:r>
                    </a:p>
                  </a:txBody>
                  <a:tcPr marL="47625" marR="47625" marT="38100" marB="3810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GB">
                          <a:effectLst/>
                          <a:latin typeface="inherit"/>
                        </a:rPr>
                        <a:t>STON/O2. 3101282</a:t>
                      </a:r>
                    </a:p>
                  </a:txBody>
                  <a:tcPr marL="47625" marR="47625" marT="38100" marB="3810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RU">
                          <a:effectLst/>
                          <a:latin typeface="inherit"/>
                        </a:rPr>
                        <a:t>7.9250</a:t>
                      </a:r>
                    </a:p>
                  </a:txBody>
                  <a:tcPr marL="47625" marR="47625" marT="38100" marB="3810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GB">
                          <a:effectLst/>
                          <a:latin typeface="inherit"/>
                        </a:rPr>
                        <a:t>NaN</a:t>
                      </a:r>
                    </a:p>
                  </a:txBody>
                  <a:tcPr marL="47625" marR="47625" marT="38100" marB="3810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GB" dirty="0">
                          <a:effectLst/>
                          <a:latin typeface="inherit"/>
                        </a:rPr>
                        <a:t>S</a:t>
                      </a:r>
                    </a:p>
                  </a:txBody>
                  <a:tcPr marL="47625" marR="47625" marT="38100" marB="38100" anchor="ctr">
                    <a:lnL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85813592"/>
                  </a:ext>
                </a:extLst>
              </a:tr>
            </a:tbl>
          </a:graphicData>
        </a:graphic>
      </p:graphicFrame>
      <p:sp>
        <p:nvSpPr>
          <p:cNvPr id="3" name="Rectangle 1">
            <a:extLst>
              <a:ext uri="{FF2B5EF4-FFF2-40B4-BE49-F238E27FC236}">
                <a16:creationId xmlns:a16="http://schemas.microsoft.com/office/drawing/2014/main" id="{69A1718F-6613-AC45-B080-358A592279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240842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RU" altLang="en-RU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RU" altLang="en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084271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640580" y="386862"/>
            <a:ext cx="10577147" cy="137271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000" dirty="0"/>
              <a:t>An example with the Titanic dataset</a:t>
            </a:r>
            <a:endParaRPr lang="ru-RU" sz="4000" dirty="0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69A1718F-6613-AC45-B080-358A592279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240842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RU" altLang="en-RU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RU" altLang="en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6AA6FC3-746E-1841-BA38-4F39FF434B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7101790"/>
              </p:ext>
            </p:extLst>
          </p:nvPr>
        </p:nvGraphicFramePr>
        <p:xfrm>
          <a:off x="702127" y="1759573"/>
          <a:ext cx="10515600" cy="1447800"/>
        </p:xfrm>
        <a:graphic>
          <a:graphicData uri="http://schemas.openxmlformats.org/drawingml/2006/table">
            <a:tbl>
              <a:tblPr/>
              <a:tblGrid>
                <a:gridCol w="3505200">
                  <a:extLst>
                    <a:ext uri="{9D8B030D-6E8A-4147-A177-3AD203B41FA5}">
                      <a16:colId xmlns:a16="http://schemas.microsoft.com/office/drawing/2014/main" val="2060703924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3501063454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301169413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base"/>
                      <a:r>
                        <a:rPr lang="en-GB" b="1">
                          <a:effectLst/>
                          <a:latin typeface="inherit"/>
                        </a:rPr>
                        <a:t>Age</a:t>
                      </a:r>
                    </a:p>
                  </a:txBody>
                  <a:tcPr marL="47625" marR="47625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GB" b="1">
                          <a:effectLst/>
                          <a:latin typeface="inherit"/>
                        </a:rPr>
                        <a:t>Sex</a:t>
                      </a:r>
                    </a:p>
                  </a:txBody>
                  <a:tcPr marL="47625" marR="47625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GB" b="1">
                          <a:effectLst/>
                          <a:latin typeface="inherit"/>
                        </a:rPr>
                        <a:t>Survived?</a:t>
                      </a:r>
                    </a:p>
                  </a:txBody>
                  <a:tcPr marL="47625" marR="47625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95274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base"/>
                      <a:r>
                        <a:rPr lang="en-RU">
                          <a:effectLst/>
                          <a:latin typeface="inherit"/>
                        </a:rPr>
                        <a:t>22</a:t>
                      </a:r>
                    </a:p>
                  </a:txBody>
                  <a:tcPr marL="47625" marR="47625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RU">
                          <a:effectLst/>
                          <a:latin typeface="inherit"/>
                        </a:rPr>
                        <a:t>0</a:t>
                      </a:r>
                    </a:p>
                  </a:txBody>
                  <a:tcPr marL="47625" marR="47625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RU">
                          <a:solidFill>
                            <a:srgbClr val="31A2DA"/>
                          </a:solidFill>
                          <a:effectLst/>
                          <a:latin typeface="inherit"/>
                        </a:rPr>
                        <a:t>0</a:t>
                      </a:r>
                    </a:p>
                  </a:txBody>
                  <a:tcPr marL="47625" marR="47625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08818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base"/>
                      <a:r>
                        <a:rPr lang="en-RU">
                          <a:effectLst/>
                          <a:latin typeface="inherit"/>
                        </a:rPr>
                        <a:t>38</a:t>
                      </a:r>
                    </a:p>
                  </a:txBody>
                  <a:tcPr marL="47625" marR="47625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RU">
                          <a:effectLst/>
                          <a:latin typeface="inherit"/>
                        </a:rPr>
                        <a:t>1</a:t>
                      </a:r>
                    </a:p>
                  </a:txBody>
                  <a:tcPr marL="47625" marR="47625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RU">
                          <a:solidFill>
                            <a:srgbClr val="31A2DA"/>
                          </a:solidFill>
                          <a:effectLst/>
                          <a:latin typeface="inherit"/>
                        </a:rPr>
                        <a:t>1</a:t>
                      </a:r>
                    </a:p>
                  </a:txBody>
                  <a:tcPr marL="47625" marR="47625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89276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base"/>
                      <a:r>
                        <a:rPr lang="en-RU">
                          <a:effectLst/>
                          <a:latin typeface="inherit"/>
                        </a:rPr>
                        <a:t>26</a:t>
                      </a:r>
                    </a:p>
                  </a:txBody>
                  <a:tcPr marL="47625" marR="47625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RU">
                          <a:effectLst/>
                          <a:latin typeface="inherit"/>
                        </a:rPr>
                        <a:t>1</a:t>
                      </a:r>
                    </a:p>
                  </a:txBody>
                  <a:tcPr marL="47625" marR="47625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RU">
                          <a:solidFill>
                            <a:srgbClr val="31A2DA"/>
                          </a:solidFill>
                          <a:effectLst/>
                          <a:latin typeface="inherit"/>
                        </a:rPr>
                        <a:t>1</a:t>
                      </a:r>
                    </a:p>
                  </a:txBody>
                  <a:tcPr marL="47625" marR="47625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27920894"/>
                  </a:ext>
                </a:extLst>
              </a:tr>
              <a:tr h="0">
                <a:tc gridSpan="3">
                  <a:txBody>
                    <a:bodyPr/>
                    <a:lstStyle/>
                    <a:p>
                      <a:pPr fontAlgn="base"/>
                      <a:r>
                        <a:rPr lang="en-GB" dirty="0">
                          <a:effectLst/>
                          <a:latin typeface="inherit"/>
                        </a:rPr>
                        <a:t>… 891 rows total</a:t>
                      </a:r>
                    </a:p>
                  </a:txBody>
                  <a:tcPr marL="47625" marR="47625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6509825"/>
                  </a:ext>
                </a:extLst>
              </a:tr>
            </a:tbl>
          </a:graphicData>
        </a:graphic>
      </p:graphicFrame>
      <p:sp>
        <p:nvSpPr>
          <p:cNvPr id="5" name="Rectangle 1">
            <a:extLst>
              <a:ext uri="{FF2B5EF4-FFF2-40B4-BE49-F238E27FC236}">
                <a16:creationId xmlns:a16="http://schemas.microsoft.com/office/drawing/2014/main" id="{72D68BF7-462E-F14D-ADB8-A10E7BEF37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05635" y="3406791"/>
            <a:ext cx="9300944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914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371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8288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286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743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2004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657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RU" altLang="en-RU" sz="2000" b="1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Only use the sex and age columns as our features, and survival as our label to predict.</a:t>
            </a:r>
            <a:endParaRPr kumimoji="0" lang="en-RU" altLang="en-RU" sz="2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153428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640580" y="386862"/>
            <a:ext cx="10577147" cy="137271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000" dirty="0"/>
              <a:t>An example with the Titanic dataset</a:t>
            </a:r>
            <a:endParaRPr lang="ru-RU" sz="4000" dirty="0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69A1718F-6613-AC45-B080-358A592279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240842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RU" altLang="en-RU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RU" altLang="en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6AA6FC3-746E-1841-BA38-4F39FF434B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5336321"/>
              </p:ext>
            </p:extLst>
          </p:nvPr>
        </p:nvGraphicFramePr>
        <p:xfrm>
          <a:off x="640580" y="1398448"/>
          <a:ext cx="7419897" cy="1447800"/>
        </p:xfrm>
        <a:graphic>
          <a:graphicData uri="http://schemas.openxmlformats.org/drawingml/2006/table">
            <a:tbl>
              <a:tblPr/>
              <a:tblGrid>
                <a:gridCol w="2473299">
                  <a:extLst>
                    <a:ext uri="{9D8B030D-6E8A-4147-A177-3AD203B41FA5}">
                      <a16:colId xmlns:a16="http://schemas.microsoft.com/office/drawing/2014/main" val="2060703924"/>
                    </a:ext>
                  </a:extLst>
                </a:gridCol>
                <a:gridCol w="2473299">
                  <a:extLst>
                    <a:ext uri="{9D8B030D-6E8A-4147-A177-3AD203B41FA5}">
                      <a16:colId xmlns:a16="http://schemas.microsoft.com/office/drawing/2014/main" val="3501063454"/>
                    </a:ext>
                  </a:extLst>
                </a:gridCol>
                <a:gridCol w="2473299">
                  <a:extLst>
                    <a:ext uri="{9D8B030D-6E8A-4147-A177-3AD203B41FA5}">
                      <a16:colId xmlns:a16="http://schemas.microsoft.com/office/drawing/2014/main" val="3011694130"/>
                    </a:ext>
                  </a:extLst>
                </a:gridCol>
              </a:tblGrid>
              <a:tr h="220930">
                <a:tc>
                  <a:txBody>
                    <a:bodyPr/>
                    <a:lstStyle/>
                    <a:p>
                      <a:pPr algn="l" fontAlgn="base"/>
                      <a:r>
                        <a:rPr lang="en-GB" b="1">
                          <a:effectLst/>
                          <a:latin typeface="inherit"/>
                        </a:rPr>
                        <a:t>Age</a:t>
                      </a:r>
                    </a:p>
                  </a:txBody>
                  <a:tcPr marL="47625" marR="47625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GB" b="1">
                          <a:effectLst/>
                          <a:latin typeface="inherit"/>
                        </a:rPr>
                        <a:t>Sex</a:t>
                      </a:r>
                    </a:p>
                  </a:txBody>
                  <a:tcPr marL="47625" marR="47625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GB" b="1">
                          <a:effectLst/>
                          <a:latin typeface="inherit"/>
                        </a:rPr>
                        <a:t>Survived?</a:t>
                      </a:r>
                    </a:p>
                  </a:txBody>
                  <a:tcPr marL="47625" marR="47625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69527402"/>
                  </a:ext>
                </a:extLst>
              </a:tr>
              <a:tr h="220930">
                <a:tc>
                  <a:txBody>
                    <a:bodyPr/>
                    <a:lstStyle/>
                    <a:p>
                      <a:pPr fontAlgn="base"/>
                      <a:r>
                        <a:rPr lang="en-RU">
                          <a:effectLst/>
                          <a:latin typeface="inherit"/>
                        </a:rPr>
                        <a:t>22</a:t>
                      </a:r>
                    </a:p>
                  </a:txBody>
                  <a:tcPr marL="47625" marR="47625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RU">
                          <a:effectLst/>
                          <a:latin typeface="inherit"/>
                        </a:rPr>
                        <a:t>0</a:t>
                      </a:r>
                    </a:p>
                  </a:txBody>
                  <a:tcPr marL="47625" marR="47625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RU">
                          <a:solidFill>
                            <a:srgbClr val="31A2DA"/>
                          </a:solidFill>
                          <a:effectLst/>
                          <a:latin typeface="inherit"/>
                        </a:rPr>
                        <a:t>0</a:t>
                      </a:r>
                    </a:p>
                  </a:txBody>
                  <a:tcPr marL="47625" marR="47625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0881873"/>
                  </a:ext>
                </a:extLst>
              </a:tr>
              <a:tr h="220930">
                <a:tc>
                  <a:txBody>
                    <a:bodyPr/>
                    <a:lstStyle/>
                    <a:p>
                      <a:pPr fontAlgn="base"/>
                      <a:r>
                        <a:rPr lang="en-RU">
                          <a:effectLst/>
                          <a:latin typeface="inherit"/>
                        </a:rPr>
                        <a:t>38</a:t>
                      </a:r>
                    </a:p>
                  </a:txBody>
                  <a:tcPr marL="47625" marR="47625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RU">
                          <a:effectLst/>
                          <a:latin typeface="inherit"/>
                        </a:rPr>
                        <a:t>1</a:t>
                      </a:r>
                    </a:p>
                  </a:txBody>
                  <a:tcPr marL="47625" marR="47625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RU">
                          <a:solidFill>
                            <a:srgbClr val="31A2DA"/>
                          </a:solidFill>
                          <a:effectLst/>
                          <a:latin typeface="inherit"/>
                        </a:rPr>
                        <a:t>1</a:t>
                      </a:r>
                    </a:p>
                  </a:txBody>
                  <a:tcPr marL="47625" marR="47625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8927695"/>
                  </a:ext>
                </a:extLst>
              </a:tr>
              <a:tr h="220930">
                <a:tc>
                  <a:txBody>
                    <a:bodyPr/>
                    <a:lstStyle/>
                    <a:p>
                      <a:pPr fontAlgn="base"/>
                      <a:r>
                        <a:rPr lang="en-RU">
                          <a:effectLst/>
                          <a:latin typeface="inherit"/>
                        </a:rPr>
                        <a:t>26</a:t>
                      </a:r>
                    </a:p>
                  </a:txBody>
                  <a:tcPr marL="47625" marR="47625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RU">
                          <a:effectLst/>
                          <a:latin typeface="inherit"/>
                        </a:rPr>
                        <a:t>1</a:t>
                      </a:r>
                    </a:p>
                  </a:txBody>
                  <a:tcPr marL="47625" marR="47625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RU">
                          <a:solidFill>
                            <a:srgbClr val="31A2DA"/>
                          </a:solidFill>
                          <a:effectLst/>
                          <a:latin typeface="inherit"/>
                        </a:rPr>
                        <a:t>1</a:t>
                      </a:r>
                    </a:p>
                  </a:txBody>
                  <a:tcPr marL="47625" marR="47625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27920894"/>
                  </a:ext>
                </a:extLst>
              </a:tr>
              <a:tr h="220930">
                <a:tc gridSpan="3">
                  <a:txBody>
                    <a:bodyPr/>
                    <a:lstStyle/>
                    <a:p>
                      <a:pPr fontAlgn="base"/>
                      <a:r>
                        <a:rPr lang="en-GB" dirty="0">
                          <a:effectLst/>
                          <a:latin typeface="inherit"/>
                        </a:rPr>
                        <a:t>… 891 rows total</a:t>
                      </a:r>
                    </a:p>
                  </a:txBody>
                  <a:tcPr marL="47625" marR="47625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6509825"/>
                  </a:ext>
                </a:extLst>
              </a:tr>
            </a:tbl>
          </a:graphicData>
        </a:graphic>
      </p:graphicFrame>
      <p:pic>
        <p:nvPicPr>
          <p:cNvPr id="7" name="Picture 6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D383CFC2-B2DD-E648-A8B3-96C906671E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2655240"/>
            <a:ext cx="5895041" cy="400100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0BECEBE-6C39-3945-9946-4B36051EBF37}"/>
              </a:ext>
            </a:extLst>
          </p:cNvPr>
          <p:cNvSpPr/>
          <p:nvPr/>
        </p:nvSpPr>
        <p:spPr>
          <a:xfrm>
            <a:off x="838200" y="3380780"/>
            <a:ext cx="46482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Calculate a prediction by plugging in a value for "age" and "sex".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Flow from the left to the right. </a:t>
            </a:r>
            <a:br>
              <a:rPr lang="en-GB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GB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Before predicting, run a "training" process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Training gives the values for the weights (w) and bias (b). </a:t>
            </a:r>
            <a:endParaRPr lang="en-RU" sz="2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6080586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640580" y="386862"/>
            <a:ext cx="10577147" cy="137271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000" dirty="0"/>
              <a:t>An example with the Titanic dataset</a:t>
            </a:r>
            <a:endParaRPr lang="ru-RU" sz="4000" dirty="0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69A1718F-6613-AC45-B080-358A592279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240842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RU" altLang="en-RU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RU" altLang="en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Picture 4" descr="A picture containing table, clock&#10;&#10;Description automatically generated">
            <a:extLst>
              <a:ext uri="{FF2B5EF4-FFF2-40B4-BE49-F238E27FC236}">
                <a16:creationId xmlns:a16="http://schemas.microsoft.com/office/drawing/2014/main" id="{EA436FF6-FDAB-BE42-B9CD-080928207E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553" y="2529495"/>
            <a:ext cx="1739900" cy="1016000"/>
          </a:xfrm>
          <a:prstGeom prst="rect">
            <a:avLst/>
          </a:prstGeom>
        </p:spPr>
      </p:pic>
      <p:pic>
        <p:nvPicPr>
          <p:cNvPr id="8" name="Picture 7" descr="A picture containing mirror&#10;&#10;Description automatically generated">
            <a:extLst>
              <a:ext uri="{FF2B5EF4-FFF2-40B4-BE49-F238E27FC236}">
                <a16:creationId xmlns:a16="http://schemas.microsoft.com/office/drawing/2014/main" id="{9719463E-B798-014D-A881-A6ABE9B70A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4003" y="5052450"/>
            <a:ext cx="889000" cy="1016000"/>
          </a:xfrm>
          <a:prstGeom prst="rect">
            <a:avLst/>
          </a:prstGeom>
        </p:spPr>
      </p:pic>
      <p:pic>
        <p:nvPicPr>
          <p:cNvPr id="10" name="Picture 9" descr="A picture containing clock&#10;&#10;Description automatically generated">
            <a:extLst>
              <a:ext uri="{FF2B5EF4-FFF2-40B4-BE49-F238E27FC236}">
                <a16:creationId xmlns:a16="http://schemas.microsoft.com/office/drawing/2014/main" id="{F0B8815A-53B3-A942-BD83-7C63F09DBF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2932" y="3666564"/>
            <a:ext cx="1384300" cy="1016000"/>
          </a:xfrm>
          <a:prstGeom prst="rect">
            <a:avLst/>
          </a:prstGeom>
        </p:spPr>
      </p:pic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F4851327-2D04-8C48-BFE2-BA4D7A822A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2932" y="1297550"/>
            <a:ext cx="1384300" cy="1016000"/>
          </a:xfrm>
          <a:prstGeom prst="rect">
            <a:avLst/>
          </a:prstGeom>
        </p:spPr>
      </p:pic>
      <p:pic>
        <p:nvPicPr>
          <p:cNvPr id="13" name="Picture 12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FAC6C3C8-0228-F84B-965E-E423CAF2FEA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42926" y="1356891"/>
            <a:ext cx="7332574" cy="4976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58168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640580" y="386862"/>
            <a:ext cx="10577147" cy="137271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000" dirty="0"/>
              <a:t>An example with the Titanic dataset</a:t>
            </a:r>
            <a:endParaRPr lang="ru-RU" sz="4000" dirty="0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69A1718F-6613-AC45-B080-358A592279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240842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RU" altLang="en-RU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RU" altLang="en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" name="Picture 4" descr="A picture containing table, clock&#10;&#10;Description automatically generated">
            <a:extLst>
              <a:ext uri="{FF2B5EF4-FFF2-40B4-BE49-F238E27FC236}">
                <a16:creationId xmlns:a16="http://schemas.microsoft.com/office/drawing/2014/main" id="{EA436FF6-FDAB-BE42-B9CD-080928207E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553" y="2529495"/>
            <a:ext cx="1739900" cy="1016000"/>
          </a:xfrm>
          <a:prstGeom prst="rect">
            <a:avLst/>
          </a:prstGeom>
        </p:spPr>
      </p:pic>
      <p:pic>
        <p:nvPicPr>
          <p:cNvPr id="8" name="Picture 7" descr="A picture containing mirror&#10;&#10;Description automatically generated">
            <a:extLst>
              <a:ext uri="{FF2B5EF4-FFF2-40B4-BE49-F238E27FC236}">
                <a16:creationId xmlns:a16="http://schemas.microsoft.com/office/drawing/2014/main" id="{9719463E-B798-014D-A881-A6ABE9B70A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4003" y="5052450"/>
            <a:ext cx="889000" cy="1016000"/>
          </a:xfrm>
          <a:prstGeom prst="rect">
            <a:avLst/>
          </a:prstGeom>
        </p:spPr>
      </p:pic>
      <p:pic>
        <p:nvPicPr>
          <p:cNvPr id="10" name="Picture 9" descr="A picture containing clock&#10;&#10;Description automatically generated">
            <a:extLst>
              <a:ext uri="{FF2B5EF4-FFF2-40B4-BE49-F238E27FC236}">
                <a16:creationId xmlns:a16="http://schemas.microsoft.com/office/drawing/2014/main" id="{F0B8815A-53B3-A942-BD83-7C63F09DBF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2932" y="3666564"/>
            <a:ext cx="1384300" cy="1016000"/>
          </a:xfrm>
          <a:prstGeom prst="rect">
            <a:avLst/>
          </a:prstGeom>
        </p:spPr>
      </p:pic>
      <p:pic>
        <p:nvPicPr>
          <p:cNvPr id="12" name="Picture 11" descr="A close up of a logo&#10;&#10;Description automatically generated">
            <a:extLst>
              <a:ext uri="{FF2B5EF4-FFF2-40B4-BE49-F238E27FC236}">
                <a16:creationId xmlns:a16="http://schemas.microsoft.com/office/drawing/2014/main" id="{F4851327-2D04-8C48-BFE2-BA4D7A822A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2932" y="1297550"/>
            <a:ext cx="1384300" cy="10160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C967E8B-A809-C443-91A7-F5DA93D5EAC8}"/>
              </a:ext>
            </a:extLst>
          </p:cNvPr>
          <p:cNvSpPr/>
          <p:nvPr/>
        </p:nvSpPr>
        <p:spPr>
          <a:xfrm>
            <a:off x="3316068" y="1206056"/>
            <a:ext cx="6902823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Input neuron is where we plug in an input value (e.g. the age of a person). It’s where the calculation starts. </a:t>
            </a:r>
            <a:br>
              <a:rPr lang="en-GB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GB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outgoing connection and the rest of the graph tell us what other calculations we need to do to calculate a prediction.</a:t>
            </a:r>
            <a:endParaRPr lang="en-RU" sz="2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45E24D2-100B-9F4C-B648-16F12D1DCAD5}"/>
              </a:ext>
            </a:extLst>
          </p:cNvPr>
          <p:cNvSpPr/>
          <p:nvPr/>
        </p:nvSpPr>
        <p:spPr>
          <a:xfrm>
            <a:off x="3316068" y="2640803"/>
            <a:ext cx="6096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If a connection has a weight, then the value is multiplied by that weight as it passes through it.</a:t>
            </a:r>
            <a:endParaRPr lang="en-RU" sz="2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E453C91-99AA-FB47-ACAD-42A1BB20DA02}"/>
              </a:ext>
            </a:extLst>
          </p:cNvPr>
          <p:cNvSpPr/>
          <p:nvPr/>
        </p:nvSpPr>
        <p:spPr>
          <a:xfrm>
            <a:off x="5929153" y="3309257"/>
            <a:ext cx="523252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connection_output</a:t>
            </a: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 = weight * </a:t>
            </a:r>
            <a:r>
              <a:rPr lang="en-GB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connection_input</a:t>
            </a:r>
            <a:endParaRPr lang="en-RU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AB00475-DFA1-264D-B8AE-549238BA5975}"/>
              </a:ext>
            </a:extLst>
          </p:cNvPr>
          <p:cNvSpPr/>
          <p:nvPr/>
        </p:nvSpPr>
        <p:spPr>
          <a:xfrm>
            <a:off x="3316068" y="3854601"/>
            <a:ext cx="784560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If a neuron has inputs, it sums their value and sends that sum along its outgoing connection(s).</a:t>
            </a:r>
            <a:endParaRPr lang="en-RU" sz="2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E30FBEB-82D2-6940-B3E2-9D84569B5194}"/>
              </a:ext>
            </a:extLst>
          </p:cNvPr>
          <p:cNvSpPr/>
          <p:nvPr/>
        </p:nvSpPr>
        <p:spPr>
          <a:xfrm>
            <a:off x="5929153" y="4668289"/>
            <a:ext cx="365997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node_output</a:t>
            </a: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 = input_1 + input_2</a:t>
            </a:r>
            <a:endParaRPr lang="en-RU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35DC4FB-76C7-5644-8E4A-E00E72BEF97C}"/>
              </a:ext>
            </a:extLst>
          </p:cNvPr>
          <p:cNvSpPr/>
          <p:nvPr/>
        </p:nvSpPr>
        <p:spPr>
          <a:xfrm>
            <a:off x="7598840" y="5350137"/>
            <a:ext cx="3980577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def sigmoid(x): </a:t>
            </a:r>
          </a:p>
          <a:p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	return 1/(1 + </a:t>
            </a:r>
            <a:r>
              <a:rPr lang="en-GB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math.exp</a:t>
            </a: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(-x)) </a:t>
            </a:r>
          </a:p>
          <a:p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output = sigmoid(value)</a:t>
            </a:r>
            <a:endParaRPr lang="en-RU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15B595D-F597-3F40-A93A-2A869E2B2953}"/>
              </a:ext>
            </a:extLst>
          </p:cNvPr>
          <p:cNvSpPr/>
          <p:nvPr/>
        </p:nvSpPr>
        <p:spPr>
          <a:xfrm>
            <a:off x="3316068" y="5174201"/>
            <a:ext cx="323177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Sigmoid squashes the output value of a neuron to between 0 and 1 according to a specific curve.</a:t>
            </a:r>
            <a:endParaRPr lang="en-RU" sz="2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997989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640580" y="386862"/>
            <a:ext cx="10577147" cy="137271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000" dirty="0"/>
              <a:t>An example with the Titanic dataset</a:t>
            </a:r>
            <a:endParaRPr lang="ru-RU" sz="4000" dirty="0"/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69A1718F-6613-AC45-B080-358A592279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240842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RU" altLang="en-RU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RU" altLang="en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B81A9C-5F86-754E-B015-13C849FA2A7B}"/>
              </a:ext>
            </a:extLst>
          </p:cNvPr>
          <p:cNvSpPr txBox="1"/>
          <p:nvPr/>
        </p:nvSpPr>
        <p:spPr>
          <a:xfrm>
            <a:off x="974273" y="1382215"/>
            <a:ext cx="10248318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To turn the network’s calculation into a probability value between 0 and 1, </a:t>
            </a:r>
            <a:b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we have to pass the value from the output layer through a “sigmoid” formula.</a:t>
            </a:r>
            <a:b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Sigmoid squashes the output value of a neuron to between 0 and 1 according to a specific curve.</a:t>
            </a:r>
          </a:p>
          <a:p>
            <a:pPr fontAlgn="base"/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f(x)= 1/[1+e^(−x)] ​</a:t>
            </a:r>
            <a:b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RU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3A83BFD-FF74-734A-9D86-D01743279FF9}"/>
              </a:ext>
            </a:extLst>
          </p:cNvPr>
          <p:cNvSpPr/>
          <p:nvPr/>
        </p:nvSpPr>
        <p:spPr>
          <a:xfrm>
            <a:off x="6096000" y="2785783"/>
            <a:ext cx="409919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dirty="0"/>
              <a:t>def sigmoid(x): </a:t>
            </a:r>
            <a:br>
              <a:rPr lang="en-GB" sz="2000" dirty="0"/>
            </a:br>
            <a:r>
              <a:rPr lang="en-GB" sz="2000" dirty="0"/>
              <a:t>	return 1/(1 + </a:t>
            </a:r>
            <a:r>
              <a:rPr lang="en-GB" sz="2000" dirty="0" err="1"/>
              <a:t>math.exp</a:t>
            </a:r>
            <a:r>
              <a:rPr lang="en-GB" sz="2000" dirty="0"/>
              <a:t>(-x))</a:t>
            </a:r>
            <a:endParaRPr lang="en-RU" sz="20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19AAABB-6082-8240-8B38-3264AD4C41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9839" y="3429000"/>
            <a:ext cx="8648700" cy="309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70857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640580" y="386862"/>
            <a:ext cx="10577147" cy="137271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000" dirty="0"/>
              <a:t>An example with the Titanic dataset</a:t>
            </a:r>
            <a:endParaRPr lang="ru-RU" sz="4000" dirty="0"/>
          </a:p>
        </p:txBody>
      </p:sp>
      <p:pic>
        <p:nvPicPr>
          <p:cNvPr id="13" name="Picture 12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FAC6C3C8-0228-F84B-965E-E423CAF2FE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1911" y="2811433"/>
            <a:ext cx="4827242" cy="32762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DEBC56B-9613-904F-B2D8-4B439B7388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6041" y="2811433"/>
            <a:ext cx="5067061" cy="304213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FF268D3-424D-AB45-8A56-49435DEF3A92}"/>
              </a:ext>
            </a:extLst>
          </p:cNvPr>
          <p:cNvSpPr txBox="1"/>
          <p:nvPr/>
        </p:nvSpPr>
        <p:spPr>
          <a:xfrm>
            <a:off x="2749136" y="2334379"/>
            <a:ext cx="1532792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RU" sz="2500" b="1" dirty="0">
                <a:latin typeface="Calibri" panose="020F0502020204030204" pitchFamily="34" charset="0"/>
                <a:cs typeface="Calibri" panose="020F0502020204030204" pitchFamily="34" charset="0"/>
              </a:rPr>
              <a:t>Untrained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3CFEAFB-9964-A148-9370-A432521D4096}"/>
              </a:ext>
            </a:extLst>
          </p:cNvPr>
          <p:cNvSpPr txBox="1"/>
          <p:nvPr/>
        </p:nvSpPr>
        <p:spPr>
          <a:xfrm>
            <a:off x="8453175" y="2334379"/>
            <a:ext cx="1199367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RU" sz="2500" b="1" dirty="0">
                <a:latin typeface="Calibri" panose="020F0502020204030204" pitchFamily="34" charset="0"/>
                <a:cs typeface="Calibri" panose="020F0502020204030204" pitchFamily="34" charset="0"/>
              </a:rPr>
              <a:t>Trained</a:t>
            </a:r>
          </a:p>
        </p:txBody>
      </p:sp>
    </p:spTree>
    <p:extLst>
      <p:ext uri="{BB962C8B-B14F-4D97-AF65-F5344CB8AC3E}">
        <p14:creationId xmlns:p14="http://schemas.microsoft.com/office/powerpoint/2010/main" val="32405810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640580" y="386862"/>
            <a:ext cx="10577147" cy="137271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000" dirty="0"/>
              <a:t>Stating the Problem</a:t>
            </a:r>
            <a:endParaRPr lang="ru-RU" sz="4000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731D5FC8-21F4-DA4F-B05E-DEDF1B6B8E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6660261"/>
              </p:ext>
            </p:extLst>
          </p:nvPr>
        </p:nvGraphicFramePr>
        <p:xfrm>
          <a:off x="1393983" y="5125243"/>
          <a:ext cx="6607046" cy="1280160"/>
        </p:xfrm>
        <a:graphic>
          <a:graphicData uri="http://schemas.openxmlformats.org/drawingml/2006/table">
            <a:tbl>
              <a:tblPr/>
              <a:tblGrid>
                <a:gridCol w="3303523">
                  <a:extLst>
                    <a:ext uri="{9D8B030D-6E8A-4147-A177-3AD203B41FA5}">
                      <a16:colId xmlns:a16="http://schemas.microsoft.com/office/drawing/2014/main" val="3005410194"/>
                    </a:ext>
                  </a:extLst>
                </a:gridCol>
                <a:gridCol w="3303523">
                  <a:extLst>
                    <a:ext uri="{9D8B030D-6E8A-4147-A177-3AD203B41FA5}">
                      <a16:colId xmlns:a16="http://schemas.microsoft.com/office/drawing/2014/main" val="98387134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base"/>
                      <a:r>
                        <a:rPr lang="en-GB" sz="1600" b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Area (sq ft) (x)</a:t>
                      </a:r>
                    </a:p>
                  </a:txBody>
                  <a:tcPr marL="47625" marR="47625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GB" sz="1600" b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Price (y)</a:t>
                      </a:r>
                    </a:p>
                  </a:txBody>
                  <a:tcPr marL="47625" marR="47625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823068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base"/>
                      <a:r>
                        <a:rPr lang="en-RU" sz="16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2,104</a:t>
                      </a:r>
                    </a:p>
                  </a:txBody>
                  <a:tcPr marL="47625" marR="47625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RU" sz="1600">
                          <a:solidFill>
                            <a:srgbClr val="31A2DA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399,900</a:t>
                      </a:r>
                    </a:p>
                  </a:txBody>
                  <a:tcPr marL="47625" marR="47625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540032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base"/>
                      <a:r>
                        <a:rPr lang="en-RU" sz="16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1,600</a:t>
                      </a:r>
                    </a:p>
                  </a:txBody>
                  <a:tcPr marL="47625" marR="47625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RU" sz="1600">
                          <a:solidFill>
                            <a:srgbClr val="31A2DA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329,900</a:t>
                      </a:r>
                    </a:p>
                  </a:txBody>
                  <a:tcPr marL="47625" marR="47625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24732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base"/>
                      <a:r>
                        <a:rPr lang="en-RU" sz="16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2,400</a:t>
                      </a:r>
                    </a:p>
                  </a:txBody>
                  <a:tcPr marL="47625" marR="47625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RU" sz="1600" dirty="0">
                          <a:solidFill>
                            <a:srgbClr val="31A2DA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369,000</a:t>
                      </a:r>
                    </a:p>
                  </a:txBody>
                  <a:tcPr marL="47625" marR="47625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86920112"/>
                  </a:ext>
                </a:extLst>
              </a:tr>
            </a:tbl>
          </a:graphicData>
        </a:graphic>
      </p:graphicFrame>
      <p:sp>
        <p:nvSpPr>
          <p:cNvPr id="4" name="Rectangle 1">
            <a:extLst>
              <a:ext uri="{FF2B5EF4-FFF2-40B4-BE49-F238E27FC236}">
                <a16:creationId xmlns:a16="http://schemas.microsoft.com/office/drawing/2014/main" id="{A2CA2421-F5D8-6447-86A4-B8E4CC0896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81326" y="3617499"/>
            <a:ext cx="766034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RU" altLang="en-RU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RU" altLang="en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798D80-1B9C-EF49-B640-ADCADF78D9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0737" y="2329543"/>
            <a:ext cx="7119937" cy="256614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2933557-A153-334F-9984-70A1C10E0B8B}"/>
              </a:ext>
            </a:extLst>
          </p:cNvPr>
          <p:cNvSpPr/>
          <p:nvPr/>
        </p:nvSpPr>
        <p:spPr>
          <a:xfrm>
            <a:off x="5929153" y="5551786"/>
            <a:ext cx="6096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Multiplying 2,000 </a:t>
            </a:r>
            <a:r>
              <a:rPr lang="en-GB" sz="2000" dirty="0" err="1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sq</a:t>
            </a:r>
            <a:r>
              <a:rPr lang="en-GB" sz="2000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ft by 180 gives us $360,000.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Calculating the prediction is simple multiplication.</a:t>
            </a:r>
            <a:endParaRPr lang="en-RU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983B3AA-03DC-B34C-8F0E-99D96FED2632}"/>
              </a:ext>
            </a:extLst>
          </p:cNvPr>
          <p:cNvSpPr/>
          <p:nvPr/>
        </p:nvSpPr>
        <p:spPr>
          <a:xfrm>
            <a:off x="1709796" y="1692206"/>
            <a:ext cx="783823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Say you’re helping a friend who wants to buy a house. She was quoted $400,000 for a 2000 </a:t>
            </a:r>
            <a:r>
              <a:rPr lang="en-GB" sz="2000" dirty="0" err="1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sq</a:t>
            </a:r>
            <a:r>
              <a:rPr lang="en-GB" sz="2000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ft house (185 meters). Is this a good price or not?</a:t>
            </a:r>
            <a:endParaRPr lang="en-RU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462613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1">
            <a:extLst>
              <a:ext uri="{FF2B5EF4-FFF2-40B4-BE49-F238E27FC236}">
                <a16:creationId xmlns:a16="http://schemas.microsoft.com/office/drawing/2014/main" id="{5DDD6BAC-90F1-E944-BDB0-3D80C09CBF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80752" y="894775"/>
            <a:ext cx="7977485" cy="4354074"/>
          </a:xfrm>
        </p:spPr>
        <p:txBody>
          <a:bodyPr/>
          <a:lstStyle/>
          <a:p>
            <a:r>
              <a:rPr lang="en-US" dirty="0"/>
              <a:t>Thank you for</a:t>
            </a:r>
          </a:p>
          <a:p>
            <a:r>
              <a:rPr lang="en-US" dirty="0"/>
              <a:t>attention!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6297236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2A05444-1A27-4C49-B4F9-BDFE0B65F7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RU" dirty="0"/>
              <a:t>Sources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A0C86B-1A77-9E42-BC2B-CA21E3415B41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en-RU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BF54E52-E506-0643-9D03-FB0F072623A3}"/>
              </a:ext>
            </a:extLst>
          </p:cNvPr>
          <p:cNvSpPr/>
          <p:nvPr/>
        </p:nvSpPr>
        <p:spPr>
          <a:xfrm>
            <a:off x="1219199" y="1930261"/>
            <a:ext cx="7977485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RU" dirty="0">
                <a:hlinkClick r:id="rId2"/>
              </a:rPr>
              <a:t>https://mattmazur.com/2015/03/17/a-step-by-step-backpropagation-example/</a:t>
            </a:r>
            <a:endParaRPr lang="en-RU" dirty="0"/>
          </a:p>
          <a:p>
            <a:r>
              <a:rPr lang="en-GB" dirty="0">
                <a:hlinkClick r:id="rId3"/>
              </a:rPr>
              <a:t>https://swethmandava16.wordpress.com/2017/10/27/backpropogation-for-dummies/</a:t>
            </a:r>
            <a:endParaRPr lang="en-GB" dirty="0"/>
          </a:p>
          <a:p>
            <a:r>
              <a:rPr lang="en-GB" dirty="0">
                <a:hlinkClick r:id="rId4"/>
              </a:rPr>
              <a:t>https://mc.ai/a-dummies-guide-to-gradient-descent-and-backpropagation/</a:t>
            </a:r>
            <a:endParaRPr lang="en-GB" dirty="0"/>
          </a:p>
          <a:p>
            <a:r>
              <a:rPr lang="en-GB" dirty="0">
                <a:hlinkClick r:id="rId5"/>
              </a:rPr>
              <a:t>https://towardsdatascience.com/illustrated-guide-to-lstms-and-gru-s-a-step-by-step-explanation-44e9eb85bf21?gi=7b2fb431a801</a:t>
            </a:r>
            <a:endParaRPr lang="en-GB" dirty="0"/>
          </a:p>
          <a:p>
            <a:r>
              <a:rPr lang="en-GB" dirty="0">
                <a:hlinkClick r:id="rId6"/>
              </a:rPr>
              <a:t>https://towardsdatascience.com/understanding-gru-networks-2ef37df6c9be?gi=3e17099050c1</a:t>
            </a:r>
            <a:endParaRPr lang="en-GB" dirty="0"/>
          </a:p>
          <a:p>
            <a:r>
              <a:rPr lang="en-GB" dirty="0">
                <a:hlinkClick r:id="rId7"/>
              </a:rPr>
              <a:t>https://medium.com/m/global-identity?redirectUrl=https%3A%2F%2Fblog.statsbot.co%2Ftime-series-prediction-using-recurrent-neural-networks-lstms-807fa6ca7f</a:t>
            </a:r>
            <a:endParaRPr lang="en-GB" dirty="0"/>
          </a:p>
          <a:p>
            <a:r>
              <a:rPr lang="en-GB" dirty="0">
                <a:hlinkClick r:id="rId8"/>
              </a:rPr>
              <a:t>https://machinelearningmastery.com/time-series-forecasting-long-short-term-memory-network-python/</a:t>
            </a:r>
            <a:endParaRPr lang="en-GB" dirty="0"/>
          </a:p>
          <a:p>
            <a:r>
              <a:rPr lang="en-GB" dirty="0">
                <a:hlinkClick r:id="rId9"/>
              </a:rPr>
              <a:t>https://jalammar.github.io/visual-interactive-guide-basics-neural-networks/</a:t>
            </a:r>
            <a:endParaRPr lang="en-GB" dirty="0"/>
          </a:p>
          <a:p>
            <a:r>
              <a:rPr lang="en-GB" dirty="0">
                <a:hlinkClick r:id="rId10"/>
              </a:rPr>
              <a:t>https://towardsdatascience.com/understanding-gru-networks-2ef37df6c9be</a:t>
            </a:r>
            <a:endParaRPr lang="en-GB" dirty="0"/>
          </a:p>
          <a:p>
            <a:r>
              <a:rPr lang="en-GB" dirty="0">
                <a:hlinkClick r:id="rId11"/>
              </a:rPr>
              <a:t>https://jalammar.github.io/feedforward-neural-networks-visual-interactive/</a:t>
            </a:r>
            <a:endParaRPr lang="en-GB" dirty="0"/>
          </a:p>
          <a:p>
            <a:r>
              <a:rPr lang="en-GB" dirty="0"/>
              <a:t>https://</a:t>
            </a:r>
            <a:r>
              <a:rPr lang="en-GB" dirty="0" err="1"/>
              <a:t>towardsdatascience.com</a:t>
            </a:r>
            <a:r>
              <a:rPr lang="en-GB"/>
              <a:t>/time-series-forecasting-with-rnns-ff22683bbbb0?gi=3f70fc9cf387</a:t>
            </a:r>
            <a:endParaRPr lang="en-RU" dirty="0"/>
          </a:p>
        </p:txBody>
      </p:sp>
    </p:spTree>
    <p:extLst>
      <p:ext uri="{BB962C8B-B14F-4D97-AF65-F5344CB8AC3E}">
        <p14:creationId xmlns:p14="http://schemas.microsoft.com/office/powerpoint/2010/main" val="18312864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640580" y="386862"/>
            <a:ext cx="10577147" cy="137271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000" dirty="0"/>
              <a:t>Stating the Problem</a:t>
            </a:r>
            <a:endParaRPr lang="ru-RU" sz="4000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731D5FC8-21F4-DA4F-B05E-DEDF1B6B8E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0217209"/>
              </p:ext>
            </p:extLst>
          </p:nvPr>
        </p:nvGraphicFramePr>
        <p:xfrm>
          <a:off x="1393983" y="5125243"/>
          <a:ext cx="6607046" cy="1280160"/>
        </p:xfrm>
        <a:graphic>
          <a:graphicData uri="http://schemas.openxmlformats.org/drawingml/2006/table">
            <a:tbl>
              <a:tblPr/>
              <a:tblGrid>
                <a:gridCol w="3303523">
                  <a:extLst>
                    <a:ext uri="{9D8B030D-6E8A-4147-A177-3AD203B41FA5}">
                      <a16:colId xmlns:a16="http://schemas.microsoft.com/office/drawing/2014/main" val="3005410194"/>
                    </a:ext>
                  </a:extLst>
                </a:gridCol>
                <a:gridCol w="3303523">
                  <a:extLst>
                    <a:ext uri="{9D8B030D-6E8A-4147-A177-3AD203B41FA5}">
                      <a16:colId xmlns:a16="http://schemas.microsoft.com/office/drawing/2014/main" val="98387134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base"/>
                      <a:r>
                        <a:rPr lang="en-GB" sz="1600" b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Area (sq ft) (x)</a:t>
                      </a:r>
                    </a:p>
                  </a:txBody>
                  <a:tcPr marL="47625" marR="47625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GB" sz="1600" b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Price (y)</a:t>
                      </a:r>
                    </a:p>
                  </a:txBody>
                  <a:tcPr marL="47625" marR="47625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823068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base"/>
                      <a:r>
                        <a:rPr lang="en-RU" sz="16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2,104</a:t>
                      </a:r>
                    </a:p>
                  </a:txBody>
                  <a:tcPr marL="47625" marR="47625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RU" sz="1600">
                          <a:solidFill>
                            <a:srgbClr val="31A2DA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399,900</a:t>
                      </a:r>
                    </a:p>
                  </a:txBody>
                  <a:tcPr marL="47625" marR="47625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540032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base"/>
                      <a:r>
                        <a:rPr lang="en-RU" sz="16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1,600</a:t>
                      </a:r>
                    </a:p>
                  </a:txBody>
                  <a:tcPr marL="47625" marR="47625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RU" sz="1600">
                          <a:solidFill>
                            <a:srgbClr val="31A2DA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329,900</a:t>
                      </a:r>
                    </a:p>
                  </a:txBody>
                  <a:tcPr marL="47625" marR="47625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24732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base"/>
                      <a:r>
                        <a:rPr lang="en-RU" sz="1600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2,400</a:t>
                      </a:r>
                    </a:p>
                  </a:txBody>
                  <a:tcPr marL="47625" marR="47625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RU" sz="1600" dirty="0">
                          <a:solidFill>
                            <a:srgbClr val="31A2DA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369,000</a:t>
                      </a:r>
                    </a:p>
                  </a:txBody>
                  <a:tcPr marL="47625" marR="47625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86920112"/>
                  </a:ext>
                </a:extLst>
              </a:tr>
            </a:tbl>
          </a:graphicData>
        </a:graphic>
      </p:graphicFrame>
      <p:sp>
        <p:nvSpPr>
          <p:cNvPr id="4" name="Rectangle 1">
            <a:extLst>
              <a:ext uri="{FF2B5EF4-FFF2-40B4-BE49-F238E27FC236}">
                <a16:creationId xmlns:a16="http://schemas.microsoft.com/office/drawing/2014/main" id="{A2CA2421-F5D8-6447-86A4-B8E4CC0896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81326" y="3617499"/>
            <a:ext cx="766034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RU" altLang="en-RU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RU" altLang="en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798D80-1B9C-EF49-B640-ADCADF78D9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090" y="2350622"/>
            <a:ext cx="3290547" cy="11859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188DAED-2D50-CE4F-8E78-7243D6E100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0216" y="2604140"/>
            <a:ext cx="7832269" cy="215387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B91E1DA-762E-AE4A-9F31-B6C6AAF1481A}"/>
              </a:ext>
            </a:extLst>
          </p:cNvPr>
          <p:cNvSpPr/>
          <p:nvPr/>
        </p:nvSpPr>
        <p:spPr>
          <a:xfrm>
            <a:off x="5929153" y="5551786"/>
            <a:ext cx="6096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Multiplying 2,000 </a:t>
            </a:r>
            <a:r>
              <a:rPr lang="en-GB" sz="2000" dirty="0" err="1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sq</a:t>
            </a:r>
            <a:r>
              <a:rPr lang="en-GB" sz="2000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ft by 180 gives us $360,000.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Calculating the prediction is simple multiplication.</a:t>
            </a:r>
            <a:endParaRPr lang="en-RU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974AC35-B53A-9541-88FC-2D7F66A67135}"/>
              </a:ext>
            </a:extLst>
          </p:cNvPr>
          <p:cNvSpPr/>
          <p:nvPr/>
        </p:nvSpPr>
        <p:spPr>
          <a:xfrm>
            <a:off x="1709796" y="1692206"/>
            <a:ext cx="783823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Say you’re helping a friend who wants to buy a house. She was quoted $400,000 for a 2000 </a:t>
            </a:r>
            <a:r>
              <a:rPr lang="en-GB" sz="2000" dirty="0" err="1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sq</a:t>
            </a:r>
            <a:r>
              <a:rPr lang="en-GB" sz="2000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ft house (185 meters). Is this a good price or not?</a:t>
            </a:r>
            <a:endParaRPr lang="en-RU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72983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640580" y="386862"/>
            <a:ext cx="10577147" cy="137271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000" dirty="0"/>
              <a:t>Stating the Problem</a:t>
            </a:r>
            <a:endParaRPr lang="ru-RU" sz="4000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731D5FC8-21F4-DA4F-B05E-DEDF1B6B8E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4751868"/>
              </p:ext>
            </p:extLst>
          </p:nvPr>
        </p:nvGraphicFramePr>
        <p:xfrm>
          <a:off x="1393983" y="5125243"/>
          <a:ext cx="6607046" cy="1158240"/>
        </p:xfrm>
        <a:graphic>
          <a:graphicData uri="http://schemas.openxmlformats.org/drawingml/2006/table">
            <a:tbl>
              <a:tblPr/>
              <a:tblGrid>
                <a:gridCol w="3303523">
                  <a:extLst>
                    <a:ext uri="{9D8B030D-6E8A-4147-A177-3AD203B41FA5}">
                      <a16:colId xmlns:a16="http://schemas.microsoft.com/office/drawing/2014/main" val="3005410194"/>
                    </a:ext>
                  </a:extLst>
                </a:gridCol>
                <a:gridCol w="3303523">
                  <a:extLst>
                    <a:ext uri="{9D8B030D-6E8A-4147-A177-3AD203B41FA5}">
                      <a16:colId xmlns:a16="http://schemas.microsoft.com/office/drawing/2014/main" val="98387134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base"/>
                      <a:r>
                        <a:rPr lang="en-GB" b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Area (sq ft) (x)</a:t>
                      </a:r>
                    </a:p>
                  </a:txBody>
                  <a:tcPr marL="47625" marR="47625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GB" b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Price (y)</a:t>
                      </a:r>
                    </a:p>
                  </a:txBody>
                  <a:tcPr marL="47625" marR="47625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823068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base"/>
                      <a:r>
                        <a:rPr lang="en-RU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2,104</a:t>
                      </a:r>
                    </a:p>
                  </a:txBody>
                  <a:tcPr marL="47625" marR="47625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RU">
                          <a:solidFill>
                            <a:srgbClr val="31A2DA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399,900</a:t>
                      </a:r>
                    </a:p>
                  </a:txBody>
                  <a:tcPr marL="47625" marR="47625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540032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base"/>
                      <a:r>
                        <a:rPr lang="en-RU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1,600</a:t>
                      </a:r>
                    </a:p>
                  </a:txBody>
                  <a:tcPr marL="47625" marR="47625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RU">
                          <a:solidFill>
                            <a:srgbClr val="31A2DA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329,900</a:t>
                      </a:r>
                    </a:p>
                  </a:txBody>
                  <a:tcPr marL="47625" marR="47625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24732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base"/>
                      <a:r>
                        <a:rPr lang="en-RU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2,400</a:t>
                      </a:r>
                    </a:p>
                  </a:txBody>
                  <a:tcPr marL="47625" marR="47625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RU" dirty="0">
                          <a:solidFill>
                            <a:srgbClr val="31A2DA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369,000</a:t>
                      </a:r>
                    </a:p>
                  </a:txBody>
                  <a:tcPr marL="47625" marR="47625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86920112"/>
                  </a:ext>
                </a:extLst>
              </a:tr>
            </a:tbl>
          </a:graphicData>
        </a:graphic>
      </p:graphicFrame>
      <p:sp>
        <p:nvSpPr>
          <p:cNvPr id="4" name="Rectangle 1">
            <a:extLst>
              <a:ext uri="{FF2B5EF4-FFF2-40B4-BE49-F238E27FC236}">
                <a16:creationId xmlns:a16="http://schemas.microsoft.com/office/drawing/2014/main" id="{A2CA2421-F5D8-6447-86A4-B8E4CC0896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81326" y="3617499"/>
            <a:ext cx="766034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RU" altLang="en-RU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RU" altLang="en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4FDE400-DC53-BB4F-816D-28DCFA4CADBC}"/>
              </a:ext>
            </a:extLst>
          </p:cNvPr>
          <p:cNvSpPr/>
          <p:nvPr/>
        </p:nvSpPr>
        <p:spPr>
          <a:xfrm>
            <a:off x="2368082" y="1576767"/>
            <a:ext cx="6096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dirty="0">
                <a:solidFill>
                  <a:srgbClr val="222222"/>
                </a:solidFill>
                <a:latin typeface="Helvetica" pitchFamily="2" charset="0"/>
              </a:rPr>
              <a:t>Say you’re helping a friend who wants to buy a house. She was quoted $400,000 for a 2000 </a:t>
            </a:r>
            <a:r>
              <a:rPr lang="en-GB" dirty="0" err="1">
                <a:solidFill>
                  <a:srgbClr val="222222"/>
                </a:solidFill>
                <a:latin typeface="Helvetica" pitchFamily="2" charset="0"/>
              </a:rPr>
              <a:t>sq</a:t>
            </a:r>
            <a:r>
              <a:rPr lang="en-GB" dirty="0">
                <a:solidFill>
                  <a:srgbClr val="222222"/>
                </a:solidFill>
                <a:latin typeface="Helvetica" pitchFamily="2" charset="0"/>
              </a:rPr>
              <a:t> ft house (185 meters). Is this a good price or not?</a:t>
            </a:r>
            <a:endParaRPr lang="en-RU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798D80-1B9C-EF49-B640-ADCADF78D9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090" y="2350622"/>
            <a:ext cx="3290547" cy="11859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188DAED-2D50-CE4F-8E78-7243D6E100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0216" y="2604140"/>
            <a:ext cx="7832269" cy="215387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8E83FE89-D13D-FA4C-A854-4EB43437C8D0}"/>
              </a:ext>
            </a:extLst>
          </p:cNvPr>
          <p:cNvSpPr/>
          <p:nvPr/>
        </p:nvSpPr>
        <p:spPr>
          <a:xfrm>
            <a:off x="924147" y="3779587"/>
            <a:ext cx="477740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Take an input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 a calculation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Give an output</a:t>
            </a:r>
            <a:endParaRPr lang="en-RU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002863B-578A-2C45-96D2-D4F1D335EAC6}"/>
              </a:ext>
            </a:extLst>
          </p:cNvPr>
          <p:cNvSpPr/>
          <p:nvPr/>
        </p:nvSpPr>
        <p:spPr>
          <a:xfrm>
            <a:off x="5929153" y="5551786"/>
            <a:ext cx="6096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Multiplying 2,000 </a:t>
            </a:r>
            <a:r>
              <a:rPr lang="en-GB" sz="2000" dirty="0" err="1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sq</a:t>
            </a:r>
            <a:r>
              <a:rPr lang="en-GB" sz="2000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ft by 180 gives us $360,000.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Calculating the prediction is simple multiplication.</a:t>
            </a:r>
            <a:endParaRPr lang="en-RU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59009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640580" y="386862"/>
            <a:ext cx="10577147" cy="137271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000" dirty="0"/>
              <a:t>Stating the Problem</a:t>
            </a:r>
            <a:endParaRPr lang="ru-RU" sz="4000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731D5FC8-21F4-DA4F-B05E-DEDF1B6B8E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0640005"/>
              </p:ext>
            </p:extLst>
          </p:nvPr>
        </p:nvGraphicFramePr>
        <p:xfrm>
          <a:off x="4034621" y="1759573"/>
          <a:ext cx="6607046" cy="1158240"/>
        </p:xfrm>
        <a:graphic>
          <a:graphicData uri="http://schemas.openxmlformats.org/drawingml/2006/table">
            <a:tbl>
              <a:tblPr/>
              <a:tblGrid>
                <a:gridCol w="3303523">
                  <a:extLst>
                    <a:ext uri="{9D8B030D-6E8A-4147-A177-3AD203B41FA5}">
                      <a16:colId xmlns:a16="http://schemas.microsoft.com/office/drawing/2014/main" val="3005410194"/>
                    </a:ext>
                  </a:extLst>
                </a:gridCol>
                <a:gridCol w="3303523">
                  <a:extLst>
                    <a:ext uri="{9D8B030D-6E8A-4147-A177-3AD203B41FA5}">
                      <a16:colId xmlns:a16="http://schemas.microsoft.com/office/drawing/2014/main" val="98387134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base"/>
                      <a:r>
                        <a:rPr lang="en-GB" b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Area (sq ft) (x)</a:t>
                      </a:r>
                    </a:p>
                  </a:txBody>
                  <a:tcPr marL="47625" marR="47625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GB" b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Price (y)</a:t>
                      </a:r>
                    </a:p>
                  </a:txBody>
                  <a:tcPr marL="47625" marR="47625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823068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base"/>
                      <a:r>
                        <a:rPr lang="en-RU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2,104</a:t>
                      </a:r>
                    </a:p>
                  </a:txBody>
                  <a:tcPr marL="47625" marR="47625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RU" dirty="0">
                          <a:solidFill>
                            <a:srgbClr val="31A2DA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399,900</a:t>
                      </a:r>
                    </a:p>
                  </a:txBody>
                  <a:tcPr marL="47625" marR="47625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540032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base"/>
                      <a:r>
                        <a:rPr lang="en-RU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1,600</a:t>
                      </a:r>
                    </a:p>
                  </a:txBody>
                  <a:tcPr marL="47625" marR="47625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RU">
                          <a:solidFill>
                            <a:srgbClr val="31A2DA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329,900</a:t>
                      </a:r>
                    </a:p>
                  </a:txBody>
                  <a:tcPr marL="47625" marR="47625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24732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base"/>
                      <a:r>
                        <a:rPr lang="en-RU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2,400</a:t>
                      </a:r>
                    </a:p>
                  </a:txBody>
                  <a:tcPr marL="47625" marR="47625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RU" dirty="0">
                          <a:solidFill>
                            <a:srgbClr val="31A2DA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369,000</a:t>
                      </a:r>
                    </a:p>
                  </a:txBody>
                  <a:tcPr marL="47625" marR="47625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86920112"/>
                  </a:ext>
                </a:extLst>
              </a:tr>
            </a:tbl>
          </a:graphicData>
        </a:graphic>
      </p:graphicFrame>
      <p:sp>
        <p:nvSpPr>
          <p:cNvPr id="4" name="Rectangle 1">
            <a:extLst>
              <a:ext uri="{FF2B5EF4-FFF2-40B4-BE49-F238E27FC236}">
                <a16:creationId xmlns:a16="http://schemas.microsoft.com/office/drawing/2014/main" id="{A2CA2421-F5D8-6447-86A4-B8E4CC0896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81326" y="3617499"/>
            <a:ext cx="766034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RU" altLang="en-RU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RU" altLang="en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4FDE400-DC53-BB4F-816D-28DCFA4CADBC}"/>
              </a:ext>
            </a:extLst>
          </p:cNvPr>
          <p:cNvSpPr/>
          <p:nvPr/>
        </p:nvSpPr>
        <p:spPr>
          <a:xfrm>
            <a:off x="974272" y="1113480"/>
            <a:ext cx="903033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Say you’re helping a friend who wants to buy a house. She was quoted $400,000 for a 2000 </a:t>
            </a:r>
            <a:r>
              <a:rPr lang="en-GB" sz="2000" dirty="0" err="1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sq</a:t>
            </a:r>
            <a:r>
              <a:rPr lang="en-GB" sz="2000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ft house (185 meters). Is this a good price or not?</a:t>
            </a:r>
            <a:endParaRPr lang="en-RU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DDA1B08-EAF0-9F4E-B8CC-16112DE9BD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5168" y="2917813"/>
            <a:ext cx="7021664" cy="3833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9226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640580" y="386862"/>
            <a:ext cx="10577147" cy="1372711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4000" dirty="0"/>
              <a:t>Stating the Problem</a:t>
            </a:r>
            <a:endParaRPr lang="ru-RU" sz="4000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731D5FC8-21F4-DA4F-B05E-DEDF1B6B8E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251152"/>
              </p:ext>
            </p:extLst>
          </p:nvPr>
        </p:nvGraphicFramePr>
        <p:xfrm>
          <a:off x="3507973" y="1907071"/>
          <a:ext cx="6607046" cy="1158240"/>
        </p:xfrm>
        <a:graphic>
          <a:graphicData uri="http://schemas.openxmlformats.org/drawingml/2006/table">
            <a:tbl>
              <a:tblPr/>
              <a:tblGrid>
                <a:gridCol w="3303523">
                  <a:extLst>
                    <a:ext uri="{9D8B030D-6E8A-4147-A177-3AD203B41FA5}">
                      <a16:colId xmlns:a16="http://schemas.microsoft.com/office/drawing/2014/main" val="3005410194"/>
                    </a:ext>
                  </a:extLst>
                </a:gridCol>
                <a:gridCol w="3303523">
                  <a:extLst>
                    <a:ext uri="{9D8B030D-6E8A-4147-A177-3AD203B41FA5}">
                      <a16:colId xmlns:a16="http://schemas.microsoft.com/office/drawing/2014/main" val="98387134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base"/>
                      <a:r>
                        <a:rPr lang="en-GB" b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Area (sq ft) (x)</a:t>
                      </a:r>
                    </a:p>
                  </a:txBody>
                  <a:tcPr marL="47625" marR="47625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GB" b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Price (y)</a:t>
                      </a:r>
                    </a:p>
                  </a:txBody>
                  <a:tcPr marL="47625" marR="47625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823068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base"/>
                      <a:r>
                        <a:rPr lang="en-RU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2,104</a:t>
                      </a:r>
                    </a:p>
                  </a:txBody>
                  <a:tcPr marL="47625" marR="47625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RU" dirty="0">
                          <a:solidFill>
                            <a:srgbClr val="31A2DA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399,900</a:t>
                      </a:r>
                    </a:p>
                  </a:txBody>
                  <a:tcPr marL="47625" marR="47625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540032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base"/>
                      <a:r>
                        <a:rPr lang="en-RU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1,600</a:t>
                      </a:r>
                    </a:p>
                  </a:txBody>
                  <a:tcPr marL="47625" marR="47625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RU">
                          <a:solidFill>
                            <a:srgbClr val="31A2DA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329,900</a:t>
                      </a:r>
                    </a:p>
                  </a:txBody>
                  <a:tcPr marL="47625" marR="47625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247327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fontAlgn="base"/>
                      <a:r>
                        <a:rPr lang="en-RU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2,400</a:t>
                      </a:r>
                    </a:p>
                  </a:txBody>
                  <a:tcPr marL="47625" marR="47625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fontAlgn="base"/>
                      <a:r>
                        <a:rPr lang="en-RU" dirty="0">
                          <a:solidFill>
                            <a:srgbClr val="31A2DA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369,000</a:t>
                      </a:r>
                    </a:p>
                  </a:txBody>
                  <a:tcPr marL="47625" marR="47625" marT="38100" marB="3810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86920112"/>
                  </a:ext>
                </a:extLst>
              </a:tr>
            </a:tbl>
          </a:graphicData>
        </a:graphic>
      </p:graphicFrame>
      <p:sp>
        <p:nvSpPr>
          <p:cNvPr id="4" name="Rectangle 1">
            <a:extLst>
              <a:ext uri="{FF2B5EF4-FFF2-40B4-BE49-F238E27FC236}">
                <a16:creationId xmlns:a16="http://schemas.microsoft.com/office/drawing/2014/main" id="{A2CA2421-F5D8-6447-86A4-B8E4CC0896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81326" y="3617499"/>
            <a:ext cx="7660341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RU" altLang="en-RU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RU" altLang="en-RU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4FDE400-DC53-BB4F-816D-28DCFA4CADBC}"/>
              </a:ext>
            </a:extLst>
          </p:cNvPr>
          <p:cNvSpPr/>
          <p:nvPr/>
        </p:nvSpPr>
        <p:spPr>
          <a:xfrm>
            <a:off x="974272" y="1113480"/>
            <a:ext cx="903033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Say you’re helping a friend who wants to buy a house. She was quoted $400,000 for a 2000 </a:t>
            </a:r>
            <a:r>
              <a:rPr lang="en-GB" dirty="0" err="1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sq</a:t>
            </a:r>
            <a:r>
              <a:rPr lang="en-GB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ft house (185 meters). Is this a good price or not?</a:t>
            </a:r>
            <a:endParaRPr lang="en-RU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6857D76-065B-4F47-86AD-3A49AD9F57D5}"/>
              </a:ext>
            </a:extLst>
          </p:cNvPr>
          <p:cNvSpPr/>
          <p:nvPr/>
        </p:nvSpPr>
        <p:spPr>
          <a:xfrm>
            <a:off x="2410944" y="1613022"/>
            <a:ext cx="759366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en-GB" b="1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If we apply our model to the three data points we have, how good of a job would it do?</a:t>
            </a:r>
          </a:p>
          <a:p>
            <a:br>
              <a:rPr lang="en-GB" b="1" dirty="0"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RU" b="1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Picture 7" descr="A close up of a map&#10;&#10;Description automatically generated">
            <a:extLst>
              <a:ext uri="{FF2B5EF4-FFF2-40B4-BE49-F238E27FC236}">
                <a16:creationId xmlns:a16="http://schemas.microsoft.com/office/drawing/2014/main" id="{C450D8BE-5B47-C94D-AA30-2190B4FB34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7206" y="3047099"/>
            <a:ext cx="6835735" cy="3731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958223"/>
      </p:ext>
    </p:extLst>
  </p:cSld>
  <p:clrMapOvr>
    <a:masterClrMapping/>
  </p:clrMapOvr>
</p:sld>
</file>

<file path=ppt/theme/theme1.xml><?xml version="1.0" encoding="utf-8"?>
<a:theme xmlns:a="http://schemas.openxmlformats.org/drawingml/2006/main" name="General slides">
  <a:themeElements>
    <a:clrScheme name="Basic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AAC508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for_paris</Template>
  <TotalTime>6362</TotalTime>
  <Words>4451</Words>
  <Application>Microsoft Macintosh PowerPoint</Application>
  <PresentationFormat>Widescreen</PresentationFormat>
  <Paragraphs>874</Paragraphs>
  <Slides>51</Slides>
  <Notes>49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9" baseType="lpstr">
      <vt:lpstr>Arial Unicode MS</vt:lpstr>
      <vt:lpstr>Arial</vt:lpstr>
      <vt:lpstr>Calibri</vt:lpstr>
      <vt:lpstr>Helvetica</vt:lpstr>
      <vt:lpstr>inherit</vt:lpstr>
      <vt:lpstr>medium-content-serif-font</vt:lpstr>
      <vt:lpstr>medium-content-title-font</vt:lpstr>
      <vt:lpstr>General slides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Daria Tokmeninova</dc:creator>
  <cp:lastModifiedBy>Rodrigo Rivera</cp:lastModifiedBy>
  <cp:revision>134</cp:revision>
  <dcterms:modified xsi:type="dcterms:W3CDTF">2020-01-28T23:37:43Z</dcterms:modified>
</cp:coreProperties>
</file>